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00:00–01:00 · 1 minuto(s)</a:t>
            </a:r>
          </a:p>
          <a:p/>
          <a:p>
            <a:r>
              <a:t>00:00–01:00. Presente el tema completo: Estrategias para la enseñanza de resolución de problemas. Explique el resultado esperado: salir con una rutina para enseñar a comprender, representar, elegir una estrategia, resolver y comprobar. Este apoyo prepara a los maestros para implementar estrategias de resolución de problemas con sus estudiantes. Comparta la presentación y explique que responderán individualmente en el chat y trabajarán en papel o notas digitales. No necesitan activar cámara para participar. Antes de iniciar, compruebe el acceso al chat; permita una respuesta oral con mano levantada si alguien no puede escribir. Anuncie: veremos un modelado, analizaremos una respuesta de estudiante y cerraremos con un plan breve de aplicación.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01:00–02:00 · 1 minuto(s)</a:t>
            </a:r>
          </a:p>
          <a:p/>
          <a:p>
            <a:r>
              <a:t>01:00–02:00. Lea el problema resumido. Dé 20 segundos de pensamiento individual. Pida redactar sin enviar y luego indique que todos envíen una frase al chat: Antes de aceptar 4 mesas, comprobaría… Lea una o dos respuestas; si el chat no está disponible, solicite una intervención oral breve. No confirme aún cuántas mesas se necesitan. Respuesta esperada: hay que comprobar qué asientos quedan disponibles al unir las mesas; 4×6 supone que todas permanecen separadas. Use esto para detectar si el estudiante comprende la condición del contexto. Si ya conoce el patrón, pídale justificarlo; no finja que sigue siendo un problema nuevo para él.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02:00–04:00 · 2 minuto(s)</a:t>
            </a:r>
          </a:p>
          <a:p/>
          <a:p>
            <a:r>
              <a:t>02:00–04:00. Recorra las cinco preguntas. El estudiante debe poder señalar qué busca, construir una representación, justificar el plan, ejecutar y verificar en el contexto. No obligue a un único dibujo ni convierta la rutina en un formulario que se rellena mecánicamente. Si no puede explicar la operación, vuelva a la representación. El monitoreo y las representaciones se apoyan en IES/WWC; esta organización en cinco pasos es una propuesta docente de PAM.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04:00–06:00 · 2 minuto(s)</a:t>
            </a:r>
          </a:p>
          <a:p/>
          <a:p>
            <a:r>
              <a:t>04:00–06:00. Lea la consigna completa. Señale que el contexto es ficticio. Modele: busco un número mínimo de mesas, no un número de asientos. Necesito sentar a 22 personas, no puede faltar ningún puesto y debo respetar la fila unida por lados cortos. Una mesa tiene dos puestos por cada lado largo y uno por cada lado corto. Subrayar números no basta: importa su relación y qué cambia al unir. Pida que un maestro reformule la pregunta sin calcular en una frase en el chat. Lea una respuesta que distinga mesas de puestos y conecte esa acción con lo que pedirá a sus estudiantes. Evite dar de inmediato la fórmula.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06:00–09:00 · 3 minuto(s)</a:t>
            </a:r>
          </a:p>
          <a:p/>
          <a:p>
            <a:r>
              <a:t>06:00–09:00. Muestre primero una mesa y cuente seis puestos. Después muestre dos mesas unidas: cuatro arriba, cuatro abajo y uno en cada extremo exterior, diez en total. Pregunte qué pasó con los dos puestos de los lados cortos que se juntan. Trace o señale esa unión. Al añadir otra mesa se incorporan seis puestos, pero se eliminan dos en la nueva unión: el aumento neto es cuatro. El dibujo debe mostrar esa relación, no ser un adorno. Si hace falta, use dos rectángulos de papel y fichas. En Teams, cierre este tramo con una frase en el chat: Cada mesa adicional aporta __ puestos porque __. Explique que esa relación es lo que el maestro debe ayudar al estudiante a representar; no es una pregunta para memorizar una fórmula.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09:00–12:00 · 3 minuto(s)</a:t>
            </a:r>
          </a:p>
          <a:p/>
          <a:p>
            <a:r>
              <a:t>09:00–12:00. Explique tres caminos conectados: construir o dibujar casos pequeños, organizar una tabla y reconocer un patrón. El estudiante elige y explica el que entiende; no tiene que usar los tres ni memorizar una fórmula. Pregunte cuántos puestos aporta cada mesa adicional y cómo lo muestra el dibujo. Complete oralmente la última fila solo al final de este tramo, para llegar a cinco mesas y 22 puestos. En grupos preparados puede conectar el patrón con C(n)=6+4(n−1)=4n+2, n entero positivo; la fórmula no sustituye la justificación del incremento. Para fracciones, proporciones o geometría se selecciona otra representación pertinente, no esta tabla de manera automática.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12:00–14:00 · 2 minuto(s)</a:t>
            </a:r>
          </a:p>
          <a:p/>
          <a:p>
            <a:r>
              <a:t>12:00–14:00. Modele el cálculo: cuatro mesas dan 18 puestos; la quinta añade cuatro y llegamos a 22. Señale en el esquema los diez puestos de arriba, diez de abajo y dos extremos: 22. Escriba la respuesta con unidad. Compruebe que cinco mesas bastan y cuatro no; como cada mesa añadida aumenta la capacidad, esto demuestra el mínimo. Alternativa para grupos preparados: 4×5+2=22 y 4×4+2=18. Pregunte por qué 4×6=24 no representaba las mesas unidas. La comprobación ha de regresar a la situación y a sus condiciones.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14:00–16:00 · 2 minuto(s)</a:t>
            </a:r>
          </a:p>
          <a:p/>
          <a:p>
            <a:r>
              <a:t>14:00–16:00. Explique cómo dar una pista y esperar antes de intervenir otra vez. Para 22÷6, vuelva a los puestos perdidos al unir. Para 4n sin los extremos, pida señalar los puestos de los dos bordes exteriores. Para una respuesta sin unidades, vuelva a la pregunta y pida explicar qué cuenta cada número. No use el color como único apoyo: acompañe con etiquetas y formas. Si hay dificultad de lectura, lea el enunciado y permita señalar o explicar oralmente, conservando el razonamiento matemático. No reduzca la tarea a copiar una operación.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16:00–18:00 · 2 minuto(s)</a:t>
            </a:r>
          </a:p>
          <a:p/>
          <a:p>
            <a:r>
              <a:t>16:00–18:00. Diferencie ver al maestro de resolver con autonomía. Modele un caso y verbalice las decisiones, luego deje decisiones al estudiante en un caso nuevo y finalmente recoja una respuesta individual distinta. En la práctica guiada retire primero la operación escrita; después retire los valores completados de la tabla, manteniendo si se necesita una plantilla o los materiales. Retire apoyos según la evidencia del estudiante, no por una fecha fija. Si falla en una representación, no añada diez ejercicios del mismo cálculo: vuelva a conectar dibujo y relación. La investigación respalda enseñanza explícita, representaciones y práctica; estos tres casos y su orden son el diseño de esta orientación.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18:00–22:00 · 4 minuto(s)</a:t>
            </a:r>
          </a:p>
          <a:p/>
          <a:p>
            <a:r>
              <a:t>18:00–22:00. Comparta la respuesta ficticia del estudiante: Para 18 estudiantes usaré 3 mesas, porque 3×6=18. Un minuto: cada maestro identifica la condición que el estudiante no consideró. Dos minutos: redacta una primera pregunta que lo ayude a revisar y elige un apoyo concreto o semiconcreto, sin darle la operación correcta ni la respuesta. Último minuto: publica Error: … / Pregunta: … / Apoyo: … en el chat. Lea dos respuestas; valore si la pregunta permite al estudiante pensar. No organice grupos ni solicite intercambio entre compañeros. Solución para el facilitador: tres mesas unidas tienen 14 puestos; se necesitan cuatro con 18. Guarde la solución para el cierre siguiente.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22:00–23:00 · 1 minuto(s)</a:t>
            </a:r>
          </a:p>
          <a:p/>
          <a:p>
            <a:r>
              <a:t>22:00–23:00. Seleccione dos aportes del chat y coméntelos sin convertirlos en una calificación del maestro. Ejemplo útil: ¿qué puestos desaparecen al unir las mesas?, con dos rectángulos y fichas como apoyo. Muestre que tres mesas unidas ofrecen 14 y cuatro ofrecen 18. Si una pregunta entrega toda la operación, reformúlela para que el estudiante explique la relación. Cierre en un minuto: no lea todos los mensajes; comunique que podrá retomar otros después de la sesión.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23:00–25:00 · 2 minuto(s)</a:t>
            </a:r>
          </a:p>
          <a:p/>
          <a:p>
            <a:r>
              <a:t>23:00–25:00. Presente el mismo arreglo pero ahora para 27 estudiantes. Cada maestro revisa el problema de forma individual en papel o notas digitales. Pídale escribir la consigna breve que daría al estudiante y la evidencia que recogería. Publique en el chat: Consigna: … / Evidencia que observaré: … . La evidencia debe incluir una representación, una decisión justificada y la comprobación de una mesa menos; no basta solicitar solo el número de mesas. Permita los apoyos de acceso necesarios, pero no una tabla resuelta. Respuesta esperada, para discutir después: siete mesas ofrecen 30 puestos; seis, 26. La falta de coincidencia exacta obliga a decidir el mínimo entero. Si no acaba en dos minutos, registre el paso donde se quedó sin convertirlo en una medida de velocidad. El objetivo es que el maestro diseñe una comprobación del proceso del estudiante. Lea un aporte y conéctelo con la lista de observación de la siguiente diapositiva; no se califica la velocidad ni el dominio del maestro.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25:00–27:00 · 2 minuto(s)</a:t>
            </a:r>
          </a:p>
          <a:p/>
          <a:p>
            <a:r>
              <a:t>25:00–27:00. Muestre la solución individual. Explique que un número correcto no basta para determinar autonomía. Para cada evidencia registre A (con autonomía), P (con pregunta o apoyo) o N (todavía no lo muestra). Es una lista docente propuesta, no un instrumento validado ni una calificación. Comprender: busca el mínimo de mesas para al menos 27 puestos. Representar/planificar: muestra el incremento de cuatro y relaciona su estrategia con el arreglo. Resolver: obtiene 26 para seis y 30 para siete. Comprobar: explica por qué siete bastan y seis no. Registre el apoyo concreto dado. Revise un caso incorrecto: seis mesas no alcanzan aunque el cálculo esté bien ejecutado. Use el paso débil para el siguiente apoyo; no deduzca dominio de todas las estrategias desde un único problema.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27:00–28:00 · 1 minuto(s)</a:t>
            </a:r>
          </a:p>
          <a:p/>
          <a:p>
            <a:r>
              <a:t>27:00–28:00. Explique tres ajustes rápidos. 4.º–6.º: rectángulos de papel, fichas y tabla breve; contar, comparar y justificar. 7.º–8.º: conectar dibujo, tabla y C(n)=4n+2, con n entero positivo, si corresponde al contenido trabajado. 9.º–12.º: justificar 6n−2(n−1) y estudiar restricciones; con diez mesas una fila tiene 42 puestos y dos filas separadas de cinco tienen 44, si el espacio permite esa disposición. No se afirma alineación con un indicador específico ni que todas las materias necesiten problemas de conteo. Para otras unidades use el contenido del grupo y una representación pertinente; conserve las preguntas de planificación y comprobación. El reto nuevo debe tener sentido para sus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28:00–30:00 · 2 minuto(s)</a:t>
            </a:r>
          </a:p>
          <a:p/>
          <a:p>
            <a:r>
              <a:t>28:00–30:00. Un minuto: cada maestro completa en el chat Mi grado/tema: … / Pregunta que usaré: … / Evidencia que recogeré: … . Último minuto: comente un compromiso y explique la tarea de aplicación, sin pedir que la desarrollen completa durante la reunión. Tarea propuesta: prepare una microsecuencia de su contenido con un problema para modelar, una primera pregunta de apoyo y otro problema para comprobar individualmente; incluya la respuesta esperada y qué observará. Compártala en el canal o conversación de Teams que indique el facilitador, con fecha por acordar. Después de aplicarla, comente qué paso logró el grupo y qué apoyo mantendrá. No solicite nombres ni imágenes identificables de estudiantes. El texto listo para asignar está en Tarea_aplicacion_Teams.pdf y Consignas_chat_Teams.md; la preparación de estos archivos no publica ni asigna automáticamente nada en Teams. El problema de mesas es el ejemplo de formación, no la tarea obligatoria para todos los grados. Conserve las cinco decisiones en un contenido que esté trabajando su grupo.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30:00–30:00 · 0 minuto(s)</a:t>
            </a:r>
          </a:p>
          <a:p/>
          <a:p>
            <a:r>
              <a:t>Esta diapositiva queda para consulta después del cierre. Las recomendaciones de IES/WWC orientan representaciones, monitoreo del proceso, diversidad de estrategias e instrucción sistemática. EEF orienta el uso de estrategias y ejemplos trabajados. La secuencia de cinco pasos, las preguntas de apoyo, los problemas y el registro de observación son un diseño original docente de PAM. No es un protocolo oficial ni se afirma eficacia específica de este taller de 30 minutos. Las recomendaciones IES citadas se centran en primaria y 4.º–8.º; la adaptación a 9.º–12.º es una propuesta a ajustar al contenido y a los estudiantes. No se reprodujeron actividades ni imágenes de terceros.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hyperlink" Target="https://ies.ed.gov/ncee/wwc/PracticeGuide/16" TargetMode="External"/><Relationship Id="rId4" Type="http://schemas.openxmlformats.org/officeDocument/2006/relationships/hyperlink" Target="https://ies.ed.gov/ncee/wwc/practiceguide/26" TargetMode="External"/><Relationship Id="rId5" Type="http://schemas.openxmlformats.org/officeDocument/2006/relationships/hyperlink" Target="https://educationendowmentfoundation.org.uk/education-evidence/guidance-reports/maths-ks-2-3"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00–01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Enseñar a resolver problemas</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Orientación 01 · A distancia por Teams · Implementación docente</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1</a:t>
            </a:r>
          </a:p>
        </p:txBody>
      </p:sp>
      <p:sp>
        <p:nvSpPr>
          <p:cNvPr id="13" name="TextBox 12"/>
          <p:cNvSpPr txBox="1"/>
          <p:nvPr/>
        </p:nvSpPr>
        <p:spPr>
          <a:xfrm>
            <a:off x="698500" y="2184400"/>
            <a:ext cx="8509000" cy="1181100"/>
          </a:xfrm>
          <a:prstGeom prst="rect">
            <a:avLst/>
          </a:prstGeom>
          <a:noFill/>
        </p:spPr>
        <p:txBody>
          <a:bodyPr wrap="square" lIns="0" rIns="0" tIns="0" bIns="0">
            <a:spAutoFit/>
          </a:bodyPr>
          <a:lstStyle/>
          <a:p>
            <a:pPr>
              <a:lnSpc>
                <a:spcPct val="118000"/>
              </a:lnSpc>
              <a:spcAft>
                <a:spcPts val="0"/>
              </a:spcAft>
            </a:pPr>
            <a:r>
              <a:rPr sz="3300" b="1">
                <a:solidFill>
                  <a:srgbClr val="0B243A"/>
                </a:solidFill>
                <a:latin typeface="DejaVu Sans"/>
              </a:rPr>
              <a:t>Estrategias para la enseñanza</a:t>
            </a:r>
          </a:p>
          <a:p>
            <a:pPr>
              <a:lnSpc>
                <a:spcPct val="118000"/>
              </a:lnSpc>
              <a:spcAft>
                <a:spcPts val="0"/>
              </a:spcAft>
            </a:pPr>
            <a:r>
              <a:rPr sz="3300" b="1">
                <a:solidFill>
                  <a:srgbClr val="0B243A"/>
                </a:solidFill>
                <a:latin typeface="DejaVu Sans"/>
              </a:rPr>
              <a:t>de resolución de problemas</a:t>
            </a:r>
          </a:p>
        </p:txBody>
      </p:sp>
      <p:sp>
        <p:nvSpPr>
          <p:cNvPr id="14" name="TextBox 13"/>
          <p:cNvSpPr txBox="1"/>
          <p:nvPr/>
        </p:nvSpPr>
        <p:spPr>
          <a:xfrm>
            <a:off x="698500" y="3695700"/>
            <a:ext cx="8509000" cy="863600"/>
          </a:xfrm>
          <a:prstGeom prst="rect">
            <a:avLst/>
          </a:prstGeom>
          <a:noFill/>
        </p:spPr>
        <p:txBody>
          <a:bodyPr wrap="square" lIns="0" rIns="0" tIns="0" bIns="0">
            <a:spAutoFit/>
          </a:bodyPr>
          <a:lstStyle/>
          <a:p>
            <a:pPr>
              <a:lnSpc>
                <a:spcPct val="118000"/>
              </a:lnSpc>
              <a:spcAft>
                <a:spcPts val="0"/>
              </a:spcAft>
            </a:pPr>
            <a:r>
              <a:rPr sz="2400" b="0">
                <a:solidFill>
                  <a:srgbClr val="0B243A"/>
                </a:solidFill>
                <a:latin typeface="DejaVu Sans"/>
              </a:rPr>
              <a:t>Una rutina que el estudiante puede usar,</a:t>
            </a:r>
          </a:p>
          <a:p>
            <a:pPr>
              <a:lnSpc>
                <a:spcPct val="118000"/>
              </a:lnSpc>
              <a:spcAft>
                <a:spcPts val="0"/>
              </a:spcAft>
            </a:pPr>
            <a:r>
              <a:rPr sz="2400" b="0">
                <a:solidFill>
                  <a:srgbClr val="0B243A"/>
                </a:solidFill>
                <a:latin typeface="DejaVu Sans"/>
              </a:rPr>
              <a:t>explicar y comprobar con autonomía.</a:t>
            </a:r>
          </a:p>
        </p:txBody>
      </p:sp>
      <p:sp>
        <p:nvSpPr>
          <p:cNvPr id="15" name="Rounded Rectangle 14"/>
          <p:cNvSpPr/>
          <p:nvPr/>
        </p:nvSpPr>
        <p:spPr>
          <a:xfrm>
            <a:off x="698500" y="4940300"/>
            <a:ext cx="8280400" cy="8763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52500" y="5168900"/>
            <a:ext cx="7747000" cy="495300"/>
          </a:xfrm>
          <a:prstGeom prst="rect">
            <a:avLst/>
          </a:prstGeom>
          <a:noFill/>
        </p:spPr>
        <p:txBody>
          <a:bodyPr wrap="square" lIns="0" rIns="0" tIns="0" bIns="0">
            <a:spAutoFit/>
          </a:bodyPr>
          <a:lstStyle/>
          <a:p>
            <a:pPr>
              <a:lnSpc>
                <a:spcPct val="118000"/>
              </a:lnSpc>
              <a:spcAft>
                <a:spcPts val="0"/>
              </a:spcAft>
            </a:pPr>
            <a:r>
              <a:rPr sz="2100" b="1">
                <a:solidFill>
                  <a:srgbClr val="FFFFFF"/>
                </a:solidFill>
                <a:latin typeface="DejaVu Sans"/>
              </a:rPr>
              <a:t>Teams · 30 min · Participación individual y chat</a:t>
            </a:r>
          </a:p>
        </p:txBody>
      </p:sp>
      <p:pic>
        <p:nvPicPr>
          <p:cNvPr id="17" name="Picture 16" descr="logo-matematicas-web.png"/>
          <p:cNvPicPr>
            <a:picLocks noChangeAspect="1"/>
          </p:cNvPicPr>
          <p:nvPr/>
        </p:nvPicPr>
        <p:blipFill>
          <a:blip r:embed="rId3"/>
          <a:stretch>
            <a:fillRect/>
          </a:stretch>
        </p:blipFill>
        <p:spPr>
          <a:xfrm>
            <a:off x="9588500" y="2476500"/>
            <a:ext cx="1714500" cy="17145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01–02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Antes de calcular, detecte la dificultad</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Activación · Una respuesta numérica puede ocultar una mala representación</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2</a:t>
            </a:r>
          </a:p>
        </p:txBody>
      </p:sp>
      <p:sp>
        <p:nvSpPr>
          <p:cNvPr id="13" name="Rounded Rectangle 12"/>
          <p:cNvSpPr/>
          <p:nvPr/>
        </p:nvSpPr>
        <p:spPr>
          <a:xfrm>
            <a:off x="571500" y="2095500"/>
            <a:ext cx="6985000" cy="34036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71500" y="2095500"/>
            <a:ext cx="63500" cy="34036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5500" y="2324100"/>
            <a:ext cx="64770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Para sentar a 22 estudiantes…</a:t>
            </a:r>
          </a:p>
        </p:txBody>
      </p:sp>
      <p:sp>
        <p:nvSpPr>
          <p:cNvPr id="16" name="TextBox 15"/>
          <p:cNvSpPr txBox="1"/>
          <p:nvPr/>
        </p:nvSpPr>
        <p:spPr>
          <a:xfrm>
            <a:off x="825500" y="3048000"/>
            <a:ext cx="6477000" cy="2260600"/>
          </a:xfrm>
          <a:prstGeom prst="rect">
            <a:avLst/>
          </a:prstGeom>
          <a:noFill/>
        </p:spPr>
        <p:txBody>
          <a:bodyPr wrap="square" lIns="0" rIns="0" tIns="0" bIns="0">
            <a:spAutoFit/>
          </a:bodyPr>
          <a:lstStyle/>
          <a:p>
            <a:pPr>
              <a:lnSpc>
                <a:spcPct val="118000"/>
              </a:lnSpc>
              <a:spcAft>
                <a:spcPts val="0"/>
              </a:spcAft>
            </a:pPr>
            <a:r>
              <a:rPr sz="2100" b="0">
                <a:solidFill>
                  <a:srgbClr val="0B243A"/>
                </a:solidFill>
                <a:latin typeface="DejaVu Sans"/>
              </a:rPr>
              <a:t>Cada mesa separada tiene 6 puestos. Al unir</a:t>
            </a:r>
          </a:p>
          <a:p>
            <a:pPr>
              <a:lnSpc>
                <a:spcPct val="118000"/>
              </a:lnSpc>
              <a:spcAft>
                <a:spcPts val="0"/>
              </a:spcAft>
            </a:pPr>
            <a:r>
              <a:rPr sz="2100" b="0">
                <a:solidFill>
                  <a:srgbClr val="0B243A"/>
                </a:solidFill>
                <a:latin typeface="DejaVu Sans"/>
              </a:rPr>
              <a:t>dos mesas por sus lados cortos, se pierden 2</a:t>
            </a:r>
          </a:p>
          <a:p>
            <a:pPr>
              <a:lnSpc>
                <a:spcPct val="118000"/>
              </a:lnSpc>
              <a:spcAft>
                <a:spcPts val="0"/>
              </a:spcAft>
            </a:pPr>
            <a:r>
              <a:rPr sz="2100" b="0">
                <a:solidFill>
                  <a:srgbClr val="0B243A"/>
                </a:solidFill>
                <a:latin typeface="DejaVu Sans"/>
              </a:rPr>
              <a:t>puestos en esa unión.</a:t>
            </a:r>
          </a:p>
          <a:p>
            <a:pPr>
              <a:lnSpc>
                <a:spcPct val="118000"/>
              </a:lnSpc>
              <a:spcAft>
                <a:spcPts val="0"/>
              </a:spcAft>
            </a:pPr>
            <a:r>
              <a:rPr sz="2100" b="0">
                <a:solidFill>
                  <a:srgbClr val="0B243A"/>
                </a:solidFill>
                <a:latin typeface="DejaVu Sans"/>
              </a:rPr>
              <a:t/>
            </a:r>
          </a:p>
          <a:p>
            <a:pPr>
              <a:lnSpc>
                <a:spcPct val="118000"/>
              </a:lnSpc>
              <a:spcAft>
                <a:spcPts val="0"/>
              </a:spcAft>
            </a:pPr>
            <a:r>
              <a:rPr sz="2100" b="0">
                <a:solidFill>
                  <a:srgbClr val="0B243A"/>
                </a:solidFill>
                <a:latin typeface="DejaVu Sans"/>
              </a:rPr>
              <a:t>Ana propone 4 mesas: 4 × 6 = 24.</a:t>
            </a:r>
          </a:p>
        </p:txBody>
      </p:sp>
      <p:sp>
        <p:nvSpPr>
          <p:cNvPr id="17" name="Rounded Rectangle 16"/>
          <p:cNvSpPr/>
          <p:nvPr/>
        </p:nvSpPr>
        <p:spPr>
          <a:xfrm>
            <a:off x="7874000" y="2095500"/>
            <a:ext cx="3746500" cy="34036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874000" y="2095500"/>
            <a:ext cx="63500" cy="34036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128000" y="2324100"/>
            <a:ext cx="32385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Responda en el chat</a:t>
            </a:r>
          </a:p>
        </p:txBody>
      </p:sp>
      <p:sp>
        <p:nvSpPr>
          <p:cNvPr id="20" name="TextBox 19"/>
          <p:cNvSpPr txBox="1"/>
          <p:nvPr/>
        </p:nvSpPr>
        <p:spPr>
          <a:xfrm>
            <a:off x="8128000" y="3048000"/>
            <a:ext cx="3238500" cy="2260600"/>
          </a:xfrm>
          <a:prstGeom prst="rect">
            <a:avLst/>
          </a:prstGeom>
          <a:noFill/>
        </p:spPr>
        <p:txBody>
          <a:bodyPr wrap="square" lIns="0" rIns="0" tIns="0" bIns="0">
            <a:spAutoFit/>
          </a:bodyPr>
          <a:lstStyle/>
          <a:p>
            <a:pPr>
              <a:lnSpc>
                <a:spcPct val="118000"/>
              </a:lnSpc>
              <a:spcAft>
                <a:spcPts val="0"/>
              </a:spcAft>
            </a:pPr>
            <a:r>
              <a:rPr sz="2300" b="0">
                <a:solidFill>
                  <a:srgbClr val="0B243A"/>
                </a:solidFill>
                <a:latin typeface="DejaVu Sans"/>
              </a:rPr>
              <a:t>Antes de aceptar 4</a:t>
            </a:r>
          </a:p>
          <a:p>
            <a:pPr>
              <a:lnSpc>
                <a:spcPct val="118000"/>
              </a:lnSpc>
              <a:spcAft>
                <a:spcPts val="0"/>
              </a:spcAft>
            </a:pPr>
            <a:r>
              <a:rPr sz="2300" b="0">
                <a:solidFill>
                  <a:srgbClr val="0B243A"/>
                </a:solidFill>
                <a:latin typeface="DejaVu Sans"/>
              </a:rPr>
              <a:t>mesas,</a:t>
            </a:r>
          </a:p>
          <a:p>
            <a:pPr>
              <a:lnSpc>
                <a:spcPct val="118000"/>
              </a:lnSpc>
              <a:spcAft>
                <a:spcPts val="0"/>
              </a:spcAft>
            </a:pPr>
            <a:r>
              <a:rPr sz="2300" b="0">
                <a:solidFill>
                  <a:srgbClr val="0B243A"/>
                </a:solidFill>
                <a:latin typeface="DejaVu Sans"/>
              </a:rPr>
              <a:t>comprobaría…</a:t>
            </a:r>
          </a:p>
        </p:txBody>
      </p:sp>
      <p:sp>
        <p:nvSpPr>
          <p:cNvPr id="21" name="Rounded Rectangle 20"/>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Piense 20 segundos; envíe su frase al chat cuando el facilitador lo indique.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02–04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Una rutina de cinco decisiones</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Enseñe las preguntas; modele cuándo volver a un paso anterior</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3</a:t>
            </a:r>
          </a:p>
        </p:txBody>
      </p:sp>
      <p:sp>
        <p:nvSpPr>
          <p:cNvPr id="13" name="Oval 12"/>
          <p:cNvSpPr/>
          <p:nvPr/>
        </p:nvSpPr>
        <p:spPr>
          <a:xfrm>
            <a:off x="584200" y="2133600"/>
            <a:ext cx="457200" cy="4572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23900" y="2209800"/>
            <a:ext cx="381000" cy="368300"/>
          </a:xfrm>
          <a:prstGeom prst="rect">
            <a:avLst/>
          </a:prstGeom>
          <a:noFill/>
        </p:spPr>
        <p:txBody>
          <a:bodyPr wrap="square" lIns="0" rIns="0" tIns="0" bIns="0">
            <a:spAutoFit/>
          </a:bodyPr>
          <a:lstStyle/>
          <a:p>
            <a:pPr>
              <a:lnSpc>
                <a:spcPct val="118000"/>
              </a:lnSpc>
              <a:spcAft>
                <a:spcPts val="0"/>
              </a:spcAft>
            </a:pPr>
            <a:r>
              <a:rPr sz="1900" b="1">
                <a:solidFill>
                  <a:srgbClr val="FFFFFF"/>
                </a:solidFill>
                <a:latin typeface="DejaVu Sans"/>
              </a:rPr>
              <a:t>1</a:t>
            </a:r>
          </a:p>
        </p:txBody>
      </p:sp>
      <p:sp>
        <p:nvSpPr>
          <p:cNvPr id="15" name="TextBox 14"/>
          <p:cNvSpPr txBox="1"/>
          <p:nvPr/>
        </p:nvSpPr>
        <p:spPr>
          <a:xfrm>
            <a:off x="1231900" y="2171700"/>
            <a:ext cx="2667000" cy="381000"/>
          </a:xfrm>
          <a:prstGeom prst="rect">
            <a:avLst/>
          </a:prstGeom>
          <a:noFill/>
        </p:spPr>
        <p:txBody>
          <a:bodyPr wrap="square" lIns="0" rIns="0" tIns="0" bIns="0">
            <a:spAutoFit/>
          </a:bodyPr>
          <a:lstStyle/>
          <a:p>
            <a:pPr>
              <a:lnSpc>
                <a:spcPct val="118000"/>
              </a:lnSpc>
              <a:spcAft>
                <a:spcPts val="0"/>
              </a:spcAft>
            </a:pPr>
            <a:r>
              <a:rPr sz="2100" b="1">
                <a:solidFill>
                  <a:srgbClr val="0B243A"/>
                </a:solidFill>
                <a:latin typeface="DejaVu Sans"/>
              </a:rPr>
              <a:t>Comprender</a:t>
            </a:r>
          </a:p>
        </p:txBody>
      </p:sp>
      <p:sp>
        <p:nvSpPr>
          <p:cNvPr id="16" name="TextBox 15"/>
          <p:cNvSpPr txBox="1"/>
          <p:nvPr/>
        </p:nvSpPr>
        <p:spPr>
          <a:xfrm>
            <a:off x="3835400" y="2197100"/>
            <a:ext cx="7670800" cy="482600"/>
          </a:xfrm>
          <a:prstGeom prst="rect">
            <a:avLst/>
          </a:prstGeom>
          <a:noFill/>
        </p:spPr>
        <p:txBody>
          <a:bodyPr wrap="square" lIns="0" rIns="0" tIns="0" bIns="0">
            <a:spAutoFit/>
          </a:bodyPr>
          <a:lstStyle/>
          <a:p>
            <a:pPr>
              <a:lnSpc>
                <a:spcPct val="118000"/>
              </a:lnSpc>
              <a:spcAft>
                <a:spcPts val="0"/>
              </a:spcAft>
            </a:pPr>
            <a:r>
              <a:rPr sz="1900" b="0">
                <a:solidFill>
                  <a:srgbClr val="0B243A"/>
                </a:solidFill>
                <a:latin typeface="DejaVu Sans"/>
              </a:rPr>
              <a:t>¿Qué busco y qué condiciones debo cumplir?</a:t>
            </a:r>
          </a:p>
        </p:txBody>
      </p:sp>
      <p:sp>
        <p:nvSpPr>
          <p:cNvPr id="17" name="Oval 16"/>
          <p:cNvSpPr/>
          <p:nvPr/>
        </p:nvSpPr>
        <p:spPr>
          <a:xfrm>
            <a:off x="584200" y="2832100"/>
            <a:ext cx="457200" cy="4572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3900" y="2908300"/>
            <a:ext cx="381000" cy="368300"/>
          </a:xfrm>
          <a:prstGeom prst="rect">
            <a:avLst/>
          </a:prstGeom>
          <a:noFill/>
        </p:spPr>
        <p:txBody>
          <a:bodyPr wrap="square" lIns="0" rIns="0" tIns="0" bIns="0">
            <a:spAutoFit/>
          </a:bodyPr>
          <a:lstStyle/>
          <a:p>
            <a:pPr>
              <a:lnSpc>
                <a:spcPct val="118000"/>
              </a:lnSpc>
              <a:spcAft>
                <a:spcPts val="0"/>
              </a:spcAft>
            </a:pPr>
            <a:r>
              <a:rPr sz="1900" b="1">
                <a:solidFill>
                  <a:srgbClr val="FFFFFF"/>
                </a:solidFill>
                <a:latin typeface="DejaVu Sans"/>
              </a:rPr>
              <a:t>2</a:t>
            </a:r>
          </a:p>
        </p:txBody>
      </p:sp>
      <p:sp>
        <p:nvSpPr>
          <p:cNvPr id="19" name="TextBox 18"/>
          <p:cNvSpPr txBox="1"/>
          <p:nvPr/>
        </p:nvSpPr>
        <p:spPr>
          <a:xfrm>
            <a:off x="1231900" y="2870200"/>
            <a:ext cx="2667000" cy="381000"/>
          </a:xfrm>
          <a:prstGeom prst="rect">
            <a:avLst/>
          </a:prstGeom>
          <a:noFill/>
        </p:spPr>
        <p:txBody>
          <a:bodyPr wrap="square" lIns="0" rIns="0" tIns="0" bIns="0">
            <a:spAutoFit/>
          </a:bodyPr>
          <a:lstStyle/>
          <a:p>
            <a:pPr>
              <a:lnSpc>
                <a:spcPct val="118000"/>
              </a:lnSpc>
              <a:spcAft>
                <a:spcPts val="0"/>
              </a:spcAft>
            </a:pPr>
            <a:r>
              <a:rPr sz="2100" b="1">
                <a:solidFill>
                  <a:srgbClr val="0B243A"/>
                </a:solidFill>
                <a:latin typeface="DejaVu Sans"/>
              </a:rPr>
              <a:t>Representar</a:t>
            </a:r>
          </a:p>
        </p:txBody>
      </p:sp>
      <p:sp>
        <p:nvSpPr>
          <p:cNvPr id="20" name="TextBox 19"/>
          <p:cNvSpPr txBox="1"/>
          <p:nvPr/>
        </p:nvSpPr>
        <p:spPr>
          <a:xfrm>
            <a:off x="3835400" y="2895600"/>
            <a:ext cx="7670800" cy="482600"/>
          </a:xfrm>
          <a:prstGeom prst="rect">
            <a:avLst/>
          </a:prstGeom>
          <a:noFill/>
        </p:spPr>
        <p:txBody>
          <a:bodyPr wrap="square" lIns="0" rIns="0" tIns="0" bIns="0">
            <a:spAutoFit/>
          </a:bodyPr>
          <a:lstStyle/>
          <a:p>
            <a:pPr>
              <a:lnSpc>
                <a:spcPct val="118000"/>
              </a:lnSpc>
              <a:spcAft>
                <a:spcPts val="0"/>
              </a:spcAft>
            </a:pPr>
            <a:r>
              <a:rPr sz="1900" b="0">
                <a:solidFill>
                  <a:srgbClr val="0B243A"/>
                </a:solidFill>
                <a:latin typeface="DejaVu Sans"/>
              </a:rPr>
              <a:t>¿Qué dibujo, tabla o modelo muestra la relación?</a:t>
            </a:r>
          </a:p>
        </p:txBody>
      </p:sp>
      <p:sp>
        <p:nvSpPr>
          <p:cNvPr id="21" name="Oval 20"/>
          <p:cNvSpPr/>
          <p:nvPr/>
        </p:nvSpPr>
        <p:spPr>
          <a:xfrm>
            <a:off x="584200" y="3530600"/>
            <a:ext cx="457200" cy="4572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23900" y="3606800"/>
            <a:ext cx="381000" cy="368300"/>
          </a:xfrm>
          <a:prstGeom prst="rect">
            <a:avLst/>
          </a:prstGeom>
          <a:noFill/>
        </p:spPr>
        <p:txBody>
          <a:bodyPr wrap="square" lIns="0" rIns="0" tIns="0" bIns="0">
            <a:spAutoFit/>
          </a:bodyPr>
          <a:lstStyle/>
          <a:p>
            <a:pPr>
              <a:lnSpc>
                <a:spcPct val="118000"/>
              </a:lnSpc>
              <a:spcAft>
                <a:spcPts val="0"/>
              </a:spcAft>
            </a:pPr>
            <a:r>
              <a:rPr sz="1900" b="1">
                <a:solidFill>
                  <a:srgbClr val="FFFFFF"/>
                </a:solidFill>
                <a:latin typeface="DejaVu Sans"/>
              </a:rPr>
              <a:t>3</a:t>
            </a:r>
          </a:p>
        </p:txBody>
      </p:sp>
      <p:sp>
        <p:nvSpPr>
          <p:cNvPr id="23" name="TextBox 22"/>
          <p:cNvSpPr txBox="1"/>
          <p:nvPr/>
        </p:nvSpPr>
        <p:spPr>
          <a:xfrm>
            <a:off x="1231900" y="3568700"/>
            <a:ext cx="2667000" cy="381000"/>
          </a:xfrm>
          <a:prstGeom prst="rect">
            <a:avLst/>
          </a:prstGeom>
          <a:noFill/>
        </p:spPr>
        <p:txBody>
          <a:bodyPr wrap="square" lIns="0" rIns="0" tIns="0" bIns="0">
            <a:spAutoFit/>
          </a:bodyPr>
          <a:lstStyle/>
          <a:p>
            <a:pPr>
              <a:lnSpc>
                <a:spcPct val="118000"/>
              </a:lnSpc>
              <a:spcAft>
                <a:spcPts val="0"/>
              </a:spcAft>
            </a:pPr>
            <a:r>
              <a:rPr sz="2100" b="1">
                <a:solidFill>
                  <a:srgbClr val="0B243A"/>
                </a:solidFill>
                <a:latin typeface="DejaVu Sans"/>
              </a:rPr>
              <a:t>Planificar</a:t>
            </a:r>
          </a:p>
        </p:txBody>
      </p:sp>
      <p:sp>
        <p:nvSpPr>
          <p:cNvPr id="24" name="TextBox 23"/>
          <p:cNvSpPr txBox="1"/>
          <p:nvPr/>
        </p:nvSpPr>
        <p:spPr>
          <a:xfrm>
            <a:off x="3835400" y="3594100"/>
            <a:ext cx="7670800" cy="482600"/>
          </a:xfrm>
          <a:prstGeom prst="rect">
            <a:avLst/>
          </a:prstGeom>
          <a:noFill/>
        </p:spPr>
        <p:txBody>
          <a:bodyPr wrap="square" lIns="0" rIns="0" tIns="0" bIns="0">
            <a:spAutoFit/>
          </a:bodyPr>
          <a:lstStyle/>
          <a:p>
            <a:pPr>
              <a:lnSpc>
                <a:spcPct val="118000"/>
              </a:lnSpc>
              <a:spcAft>
                <a:spcPts val="0"/>
              </a:spcAft>
            </a:pPr>
            <a:r>
              <a:rPr sz="1900" b="0">
                <a:solidFill>
                  <a:srgbClr val="0B243A"/>
                </a:solidFill>
                <a:latin typeface="DejaVu Sans"/>
              </a:rPr>
              <a:t>¿Qué estrategia usaré y por qué?</a:t>
            </a:r>
          </a:p>
        </p:txBody>
      </p:sp>
      <p:sp>
        <p:nvSpPr>
          <p:cNvPr id="25" name="Oval 24"/>
          <p:cNvSpPr/>
          <p:nvPr/>
        </p:nvSpPr>
        <p:spPr>
          <a:xfrm>
            <a:off x="584200" y="4229100"/>
            <a:ext cx="457200" cy="4572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23900" y="4305300"/>
            <a:ext cx="381000" cy="368300"/>
          </a:xfrm>
          <a:prstGeom prst="rect">
            <a:avLst/>
          </a:prstGeom>
          <a:noFill/>
        </p:spPr>
        <p:txBody>
          <a:bodyPr wrap="square" lIns="0" rIns="0" tIns="0" bIns="0">
            <a:spAutoFit/>
          </a:bodyPr>
          <a:lstStyle/>
          <a:p>
            <a:pPr>
              <a:lnSpc>
                <a:spcPct val="118000"/>
              </a:lnSpc>
              <a:spcAft>
                <a:spcPts val="0"/>
              </a:spcAft>
            </a:pPr>
            <a:r>
              <a:rPr sz="1900" b="1">
                <a:solidFill>
                  <a:srgbClr val="FFFFFF"/>
                </a:solidFill>
                <a:latin typeface="DejaVu Sans"/>
              </a:rPr>
              <a:t>4</a:t>
            </a:r>
          </a:p>
        </p:txBody>
      </p:sp>
      <p:sp>
        <p:nvSpPr>
          <p:cNvPr id="27" name="TextBox 26"/>
          <p:cNvSpPr txBox="1"/>
          <p:nvPr/>
        </p:nvSpPr>
        <p:spPr>
          <a:xfrm>
            <a:off x="1231900" y="4267200"/>
            <a:ext cx="2667000" cy="381000"/>
          </a:xfrm>
          <a:prstGeom prst="rect">
            <a:avLst/>
          </a:prstGeom>
          <a:noFill/>
        </p:spPr>
        <p:txBody>
          <a:bodyPr wrap="square" lIns="0" rIns="0" tIns="0" bIns="0">
            <a:spAutoFit/>
          </a:bodyPr>
          <a:lstStyle/>
          <a:p>
            <a:pPr>
              <a:lnSpc>
                <a:spcPct val="118000"/>
              </a:lnSpc>
              <a:spcAft>
                <a:spcPts val="0"/>
              </a:spcAft>
            </a:pPr>
            <a:r>
              <a:rPr sz="2100" b="1">
                <a:solidFill>
                  <a:srgbClr val="0B243A"/>
                </a:solidFill>
                <a:latin typeface="DejaVu Sans"/>
              </a:rPr>
              <a:t>Resolver</a:t>
            </a:r>
          </a:p>
        </p:txBody>
      </p:sp>
      <p:sp>
        <p:nvSpPr>
          <p:cNvPr id="28" name="TextBox 27"/>
          <p:cNvSpPr txBox="1"/>
          <p:nvPr/>
        </p:nvSpPr>
        <p:spPr>
          <a:xfrm>
            <a:off x="3835400" y="4292600"/>
            <a:ext cx="7670800" cy="482600"/>
          </a:xfrm>
          <a:prstGeom prst="rect">
            <a:avLst/>
          </a:prstGeom>
          <a:noFill/>
        </p:spPr>
        <p:txBody>
          <a:bodyPr wrap="square" lIns="0" rIns="0" tIns="0" bIns="0">
            <a:spAutoFit/>
          </a:bodyPr>
          <a:lstStyle/>
          <a:p>
            <a:pPr>
              <a:lnSpc>
                <a:spcPct val="118000"/>
              </a:lnSpc>
              <a:spcAft>
                <a:spcPts val="0"/>
              </a:spcAft>
            </a:pPr>
            <a:r>
              <a:rPr sz="1900" b="0">
                <a:solidFill>
                  <a:srgbClr val="0B243A"/>
                </a:solidFill>
                <a:latin typeface="DejaVu Sans"/>
              </a:rPr>
              <a:t>¿Mis cálculos siguen el plan y conservan las unidades?</a:t>
            </a:r>
          </a:p>
        </p:txBody>
      </p:sp>
      <p:sp>
        <p:nvSpPr>
          <p:cNvPr id="29" name="Oval 28"/>
          <p:cNvSpPr/>
          <p:nvPr/>
        </p:nvSpPr>
        <p:spPr>
          <a:xfrm>
            <a:off x="584200" y="4927600"/>
            <a:ext cx="457200" cy="4572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23900" y="5003800"/>
            <a:ext cx="381000" cy="368300"/>
          </a:xfrm>
          <a:prstGeom prst="rect">
            <a:avLst/>
          </a:prstGeom>
          <a:noFill/>
        </p:spPr>
        <p:txBody>
          <a:bodyPr wrap="square" lIns="0" rIns="0" tIns="0" bIns="0">
            <a:spAutoFit/>
          </a:bodyPr>
          <a:lstStyle/>
          <a:p>
            <a:pPr>
              <a:lnSpc>
                <a:spcPct val="118000"/>
              </a:lnSpc>
              <a:spcAft>
                <a:spcPts val="0"/>
              </a:spcAft>
            </a:pPr>
            <a:r>
              <a:rPr sz="1900" b="1">
                <a:solidFill>
                  <a:srgbClr val="FFFFFF"/>
                </a:solidFill>
                <a:latin typeface="DejaVu Sans"/>
              </a:rPr>
              <a:t>5</a:t>
            </a:r>
          </a:p>
        </p:txBody>
      </p:sp>
      <p:sp>
        <p:nvSpPr>
          <p:cNvPr id="31" name="TextBox 30"/>
          <p:cNvSpPr txBox="1"/>
          <p:nvPr/>
        </p:nvSpPr>
        <p:spPr>
          <a:xfrm>
            <a:off x="1231900" y="4965700"/>
            <a:ext cx="2667000" cy="381000"/>
          </a:xfrm>
          <a:prstGeom prst="rect">
            <a:avLst/>
          </a:prstGeom>
          <a:noFill/>
        </p:spPr>
        <p:txBody>
          <a:bodyPr wrap="square" lIns="0" rIns="0" tIns="0" bIns="0">
            <a:spAutoFit/>
          </a:bodyPr>
          <a:lstStyle/>
          <a:p>
            <a:pPr>
              <a:lnSpc>
                <a:spcPct val="118000"/>
              </a:lnSpc>
              <a:spcAft>
                <a:spcPts val="0"/>
              </a:spcAft>
            </a:pPr>
            <a:r>
              <a:rPr sz="2100" b="1">
                <a:solidFill>
                  <a:srgbClr val="0B243A"/>
                </a:solidFill>
                <a:latin typeface="DejaVu Sans"/>
              </a:rPr>
              <a:t>Comprobar</a:t>
            </a:r>
          </a:p>
        </p:txBody>
      </p:sp>
      <p:sp>
        <p:nvSpPr>
          <p:cNvPr id="32" name="TextBox 31"/>
          <p:cNvSpPr txBox="1"/>
          <p:nvPr/>
        </p:nvSpPr>
        <p:spPr>
          <a:xfrm>
            <a:off x="3835400" y="4991100"/>
            <a:ext cx="7670800" cy="482600"/>
          </a:xfrm>
          <a:prstGeom prst="rect">
            <a:avLst/>
          </a:prstGeom>
          <a:noFill/>
        </p:spPr>
        <p:txBody>
          <a:bodyPr wrap="square" lIns="0" rIns="0" tIns="0" bIns="0">
            <a:spAutoFit/>
          </a:bodyPr>
          <a:lstStyle/>
          <a:p>
            <a:pPr>
              <a:lnSpc>
                <a:spcPct val="118000"/>
              </a:lnSpc>
              <a:spcAft>
                <a:spcPts val="0"/>
              </a:spcAft>
            </a:pPr>
            <a:r>
              <a:rPr sz="1900" b="0">
                <a:solidFill>
                  <a:srgbClr val="0B243A"/>
                </a:solidFill>
                <a:latin typeface="DejaVu Sans"/>
              </a:rPr>
              <a:t>¿Responde la pregunta y cumple todas las condiciones?</a:t>
            </a:r>
          </a:p>
        </p:txBody>
      </p:sp>
      <p:sp>
        <p:nvSpPr>
          <p:cNvPr id="33" name="Rounded Rectangle 32"/>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Si la estrategia no funciona, revise el modelo y cambie el plan.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04–06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1 · Comprender: fijar la pregunta</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Modelado del maestro · Piense en voz alta sin empezar por la operación</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4</a:t>
            </a:r>
          </a:p>
        </p:txBody>
      </p:sp>
      <p:sp>
        <p:nvSpPr>
          <p:cNvPr id="13" name="Rounded Rectangle 12"/>
          <p:cNvSpPr/>
          <p:nvPr/>
        </p:nvSpPr>
        <p:spPr>
          <a:xfrm>
            <a:off x="571500" y="2082800"/>
            <a:ext cx="6794500" cy="35687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71500" y="2082800"/>
            <a:ext cx="63500" cy="35687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5500" y="2311400"/>
            <a:ext cx="62865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Problema: una fila para la feria</a:t>
            </a:r>
          </a:p>
        </p:txBody>
      </p:sp>
      <p:sp>
        <p:nvSpPr>
          <p:cNvPr id="16" name="TextBox 15"/>
          <p:cNvSpPr txBox="1"/>
          <p:nvPr/>
        </p:nvSpPr>
        <p:spPr>
          <a:xfrm>
            <a:off x="825500" y="3035300"/>
            <a:ext cx="6286500" cy="24257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Hay 22 estudiantes. Cada mesa rectangular</a:t>
            </a:r>
          </a:p>
          <a:p>
            <a:pPr>
              <a:lnSpc>
                <a:spcPct val="118000"/>
              </a:lnSpc>
              <a:spcAft>
                <a:spcPts val="0"/>
              </a:spcAft>
            </a:pPr>
            <a:r>
              <a:rPr sz="2000" b="0">
                <a:solidFill>
                  <a:srgbClr val="0B243A"/>
                </a:solidFill>
                <a:latin typeface="DejaVu Sans"/>
              </a:rPr>
              <a:t>tiene 2 puestos en cada lado largo y 1 en cada</a:t>
            </a:r>
          </a:p>
          <a:p>
            <a:pPr>
              <a:lnSpc>
                <a:spcPct val="118000"/>
              </a:lnSpc>
              <a:spcAft>
                <a:spcPts val="0"/>
              </a:spcAft>
            </a:pPr>
            <a:r>
              <a:rPr sz="2000" b="0">
                <a:solidFill>
                  <a:srgbClr val="0B243A"/>
                </a:solidFill>
                <a:latin typeface="DejaVu Sans"/>
              </a:rPr>
              <a:t>lado corto. Las mesas se unen por los lados</a:t>
            </a:r>
          </a:p>
          <a:p>
            <a:pPr>
              <a:lnSpc>
                <a:spcPct val="118000"/>
              </a:lnSpc>
              <a:spcAft>
                <a:spcPts val="0"/>
              </a:spcAft>
            </a:pPr>
            <a:r>
              <a:rPr sz="2000" b="0">
                <a:solidFill>
                  <a:srgbClr val="0B243A"/>
                </a:solidFill>
                <a:latin typeface="DejaVu Sans"/>
              </a:rPr>
              <a:t>cortos en una sola fila.</a:t>
            </a:r>
          </a:p>
          <a:p>
            <a:pPr>
              <a:lnSpc>
                <a:spcPct val="118000"/>
              </a:lnSpc>
              <a:spcAft>
                <a:spcPts val="0"/>
              </a:spcAft>
            </a:pPr>
            <a:r>
              <a:rPr sz="2000" b="0">
                <a:solidFill>
                  <a:srgbClr val="0B243A"/>
                </a:solidFill>
                <a:latin typeface="DejaVu Sans"/>
              </a:rPr>
              <a:t/>
            </a:r>
          </a:p>
          <a:p>
            <a:pPr>
              <a:lnSpc>
                <a:spcPct val="118000"/>
              </a:lnSpc>
              <a:spcAft>
                <a:spcPts val="0"/>
              </a:spcAft>
            </a:pPr>
            <a:r>
              <a:rPr sz="2000" b="0">
                <a:solidFill>
                  <a:srgbClr val="0B243A"/>
                </a:solidFill>
                <a:latin typeface="DejaVu Sans"/>
              </a:rPr>
              <a:t>¿Cuál es el mínimo de mesas para sentar a</a:t>
            </a:r>
          </a:p>
          <a:p>
            <a:pPr>
              <a:lnSpc>
                <a:spcPct val="118000"/>
              </a:lnSpc>
              <a:spcAft>
                <a:spcPts val="0"/>
              </a:spcAft>
            </a:pPr>
            <a:r>
              <a:rPr sz="2000" b="0">
                <a:solidFill>
                  <a:srgbClr val="0B243A"/>
                </a:solidFill>
                <a:latin typeface="DejaVu Sans"/>
              </a:rPr>
              <a:t>todos?</a:t>
            </a:r>
          </a:p>
        </p:txBody>
      </p:sp>
      <p:sp>
        <p:nvSpPr>
          <p:cNvPr id="17" name="Rounded Rectangle 16"/>
          <p:cNvSpPr/>
          <p:nvPr/>
        </p:nvSpPr>
        <p:spPr>
          <a:xfrm>
            <a:off x="7683500" y="2082800"/>
            <a:ext cx="3937000" cy="35687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683500" y="2082800"/>
            <a:ext cx="63500" cy="35687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37500" y="2311400"/>
            <a:ext cx="34290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Diga en voz alta</a:t>
            </a:r>
          </a:p>
        </p:txBody>
      </p:sp>
      <p:sp>
        <p:nvSpPr>
          <p:cNvPr id="20" name="TextBox 19"/>
          <p:cNvSpPr txBox="1"/>
          <p:nvPr/>
        </p:nvSpPr>
        <p:spPr>
          <a:xfrm>
            <a:off x="7937500" y="3035300"/>
            <a:ext cx="3429000" cy="2425700"/>
          </a:xfrm>
          <a:prstGeom prst="rect">
            <a:avLst/>
          </a:prstGeom>
          <a:noFill/>
        </p:spPr>
        <p:txBody>
          <a:bodyPr wrap="square" lIns="0" rIns="0" tIns="0" bIns="0">
            <a:spAutoFit/>
          </a:bodyPr>
          <a:lstStyle/>
          <a:p>
            <a:pPr>
              <a:lnSpc>
                <a:spcPct val="118000"/>
              </a:lnSpc>
              <a:spcAft>
                <a:spcPts val="0"/>
              </a:spcAft>
            </a:pPr>
            <a:r>
              <a:rPr sz="2100" b="0">
                <a:solidFill>
                  <a:srgbClr val="0B243A"/>
                </a:solidFill>
                <a:latin typeface="DejaVu Sans"/>
              </a:rPr>
              <a:t>“Busco mesas, no</a:t>
            </a:r>
          </a:p>
          <a:p>
            <a:pPr>
              <a:lnSpc>
                <a:spcPct val="118000"/>
              </a:lnSpc>
              <a:spcAft>
                <a:spcPts val="0"/>
              </a:spcAft>
            </a:pPr>
            <a:r>
              <a:rPr sz="2100" b="0">
                <a:solidFill>
                  <a:srgbClr val="0B243A"/>
                </a:solidFill>
                <a:latin typeface="DejaVu Sans"/>
              </a:rPr>
              <a:t>asientos.”</a:t>
            </a:r>
          </a:p>
          <a:p>
            <a:pPr>
              <a:lnSpc>
                <a:spcPct val="118000"/>
              </a:lnSpc>
              <a:spcAft>
                <a:spcPts val="0"/>
              </a:spcAft>
            </a:pPr>
            <a:r>
              <a:rPr sz="2100" b="0">
                <a:solidFill>
                  <a:srgbClr val="0B243A"/>
                </a:solidFill>
                <a:latin typeface="DejaVu Sans"/>
              </a:rPr>
              <a:t/>
            </a:r>
          </a:p>
          <a:p>
            <a:pPr>
              <a:lnSpc>
                <a:spcPct val="118000"/>
              </a:lnSpc>
              <a:spcAft>
                <a:spcPts val="0"/>
              </a:spcAft>
            </a:pPr>
            <a:r>
              <a:rPr sz="2100" b="0">
                <a:solidFill>
                  <a:srgbClr val="0B243A"/>
                </a:solidFill>
                <a:latin typeface="DejaVu Sans"/>
              </a:rPr>
              <a:t>“Debo conservar los 22</a:t>
            </a:r>
          </a:p>
          <a:p>
            <a:pPr>
              <a:lnSpc>
                <a:spcPct val="118000"/>
              </a:lnSpc>
              <a:spcAft>
                <a:spcPts val="0"/>
              </a:spcAft>
            </a:pPr>
            <a:r>
              <a:rPr sz="2100" b="0">
                <a:solidFill>
                  <a:srgbClr val="0B243A"/>
                </a:solidFill>
                <a:latin typeface="DejaVu Sans"/>
              </a:rPr>
              <a:t>puestos necesarios y</a:t>
            </a:r>
          </a:p>
          <a:p>
            <a:pPr>
              <a:lnSpc>
                <a:spcPct val="118000"/>
              </a:lnSpc>
              <a:spcAft>
                <a:spcPts val="0"/>
              </a:spcAft>
            </a:pPr>
            <a:r>
              <a:rPr sz="2100" b="0">
                <a:solidFill>
                  <a:srgbClr val="0B243A"/>
                </a:solidFill>
                <a:latin typeface="DejaVu Sans"/>
              </a:rPr>
              <a:t>respetar las uniones.”</a:t>
            </a:r>
          </a:p>
        </p:txBody>
      </p:sp>
      <p:sp>
        <p:nvSpPr>
          <p:cNvPr id="21" name="Rounded Rectangle 20"/>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Pregunte: “Explícame qué tenemos que decidir, sin hacer cálculos todavía”.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06–09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2 · Representar: ver qué cambia</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Conecte el arreglo físico con el dibujo; cada punto representa un puesto</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5</a:t>
            </a:r>
          </a:p>
        </p:txBody>
      </p:sp>
      <p:sp>
        <p:nvSpPr>
          <p:cNvPr id="13" name="Rounded Rectangle 12"/>
          <p:cNvSpPr/>
          <p:nvPr/>
        </p:nvSpPr>
        <p:spPr>
          <a:xfrm>
            <a:off x="571500" y="2108200"/>
            <a:ext cx="4953000" cy="32766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50900" y="2362200"/>
            <a:ext cx="4318000" cy="406400"/>
          </a:xfrm>
          <a:prstGeom prst="rect">
            <a:avLst/>
          </a:prstGeom>
          <a:noFill/>
        </p:spPr>
        <p:txBody>
          <a:bodyPr wrap="square" lIns="0" rIns="0" tIns="0" bIns="0">
            <a:spAutoFit/>
          </a:bodyPr>
          <a:lstStyle/>
          <a:p>
            <a:pPr>
              <a:lnSpc>
                <a:spcPct val="118000"/>
              </a:lnSpc>
              <a:spcAft>
                <a:spcPts val="0"/>
              </a:spcAft>
            </a:pPr>
            <a:r>
              <a:rPr sz="2200" b="1">
                <a:solidFill>
                  <a:srgbClr val="0B243A"/>
                </a:solidFill>
                <a:latin typeface="DejaVu Sans"/>
              </a:rPr>
              <a:t>Una mesa separada</a:t>
            </a:r>
          </a:p>
        </p:txBody>
      </p:sp>
      <p:sp>
        <p:nvSpPr>
          <p:cNvPr id="15" name="Rectangle 14"/>
          <p:cNvSpPr/>
          <p:nvPr/>
        </p:nvSpPr>
        <p:spPr>
          <a:xfrm>
            <a:off x="2209800" y="3429000"/>
            <a:ext cx="1397000" cy="787400"/>
          </a:xfrm>
          <a:prstGeom prst="rect">
            <a:avLst/>
          </a:prstGeom>
          <a:solidFill>
            <a:srgbClr val="E8F3F2"/>
          </a:solidFill>
          <a:ln w="12700">
            <a:solidFill>
              <a:srgbClr val="007F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628900" y="3657600"/>
            <a:ext cx="838200" cy="279400"/>
          </a:xfrm>
          <a:prstGeom prst="rect">
            <a:avLst/>
          </a:prstGeom>
          <a:noFill/>
        </p:spPr>
        <p:txBody>
          <a:bodyPr wrap="square" lIns="0" rIns="0" tIns="0" bIns="0">
            <a:spAutoFit/>
          </a:bodyPr>
          <a:lstStyle/>
          <a:p>
            <a:pPr>
              <a:lnSpc>
                <a:spcPct val="118000"/>
              </a:lnSpc>
              <a:spcAft>
                <a:spcPts val="0"/>
              </a:spcAft>
            </a:pPr>
            <a:r>
              <a:rPr sz="1300" b="1">
                <a:solidFill>
                  <a:srgbClr val="007F82"/>
                </a:solidFill>
                <a:latin typeface="DejaVu Sans"/>
              </a:rPr>
              <a:t>M1</a:t>
            </a:r>
          </a:p>
        </p:txBody>
      </p:sp>
      <p:sp>
        <p:nvSpPr>
          <p:cNvPr id="17" name="Oval 16"/>
          <p:cNvSpPr/>
          <p:nvPr/>
        </p:nvSpPr>
        <p:spPr>
          <a:xfrm>
            <a:off x="2524760" y="3175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2524760"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3139440" y="3175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3139440"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1943100" y="3746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3721100" y="3746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50900" y="4711700"/>
            <a:ext cx="4318000" cy="444500"/>
          </a:xfrm>
          <a:prstGeom prst="rect">
            <a:avLst/>
          </a:prstGeom>
          <a:noFill/>
        </p:spPr>
        <p:txBody>
          <a:bodyPr wrap="square" lIns="0" rIns="0" tIns="0" bIns="0">
            <a:spAutoFit/>
          </a:bodyPr>
          <a:lstStyle/>
          <a:p>
            <a:pPr>
              <a:lnSpc>
                <a:spcPct val="118000"/>
              </a:lnSpc>
              <a:spcAft>
                <a:spcPts val="0"/>
              </a:spcAft>
            </a:pPr>
            <a:r>
              <a:rPr sz="2500" b="1">
                <a:solidFill>
                  <a:srgbClr val="007F82"/>
                </a:solidFill>
                <a:latin typeface="DejaVu Sans"/>
              </a:rPr>
              <a:t>6 puestos</a:t>
            </a:r>
          </a:p>
        </p:txBody>
      </p:sp>
      <p:sp>
        <p:nvSpPr>
          <p:cNvPr id="24" name="Rounded Rectangle 23"/>
          <p:cNvSpPr/>
          <p:nvPr/>
        </p:nvSpPr>
        <p:spPr>
          <a:xfrm>
            <a:off x="5842000" y="2108200"/>
            <a:ext cx="5778500" cy="32766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121400" y="2362200"/>
            <a:ext cx="5219700" cy="406400"/>
          </a:xfrm>
          <a:prstGeom prst="rect">
            <a:avLst/>
          </a:prstGeom>
          <a:noFill/>
        </p:spPr>
        <p:txBody>
          <a:bodyPr wrap="square" lIns="0" rIns="0" tIns="0" bIns="0">
            <a:spAutoFit/>
          </a:bodyPr>
          <a:lstStyle/>
          <a:p>
            <a:pPr>
              <a:lnSpc>
                <a:spcPct val="118000"/>
              </a:lnSpc>
              <a:spcAft>
                <a:spcPts val="0"/>
              </a:spcAft>
            </a:pPr>
            <a:r>
              <a:rPr sz="2200" b="1">
                <a:solidFill>
                  <a:srgbClr val="0B243A"/>
                </a:solidFill>
                <a:latin typeface="DejaVu Sans"/>
              </a:rPr>
              <a:t>Dos mesas unidas</a:t>
            </a:r>
          </a:p>
        </p:txBody>
      </p:sp>
      <p:sp>
        <p:nvSpPr>
          <p:cNvPr id="26" name="Rectangle 25"/>
          <p:cNvSpPr/>
          <p:nvPr/>
        </p:nvSpPr>
        <p:spPr>
          <a:xfrm>
            <a:off x="7239000" y="3429000"/>
            <a:ext cx="1270000" cy="787400"/>
          </a:xfrm>
          <a:prstGeom prst="rect">
            <a:avLst/>
          </a:prstGeom>
          <a:solidFill>
            <a:srgbClr val="E8F3F2"/>
          </a:solidFill>
          <a:ln w="12700">
            <a:solidFill>
              <a:srgbClr val="007F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620000" y="3657600"/>
            <a:ext cx="762000" cy="279400"/>
          </a:xfrm>
          <a:prstGeom prst="rect">
            <a:avLst/>
          </a:prstGeom>
          <a:noFill/>
        </p:spPr>
        <p:txBody>
          <a:bodyPr wrap="square" lIns="0" rIns="0" tIns="0" bIns="0">
            <a:spAutoFit/>
          </a:bodyPr>
          <a:lstStyle/>
          <a:p>
            <a:pPr>
              <a:lnSpc>
                <a:spcPct val="118000"/>
              </a:lnSpc>
              <a:spcAft>
                <a:spcPts val="0"/>
              </a:spcAft>
            </a:pPr>
            <a:r>
              <a:rPr sz="1300" b="1">
                <a:solidFill>
                  <a:srgbClr val="007F82"/>
                </a:solidFill>
                <a:latin typeface="DejaVu Sans"/>
              </a:rPr>
              <a:t>M1</a:t>
            </a:r>
          </a:p>
        </p:txBody>
      </p:sp>
      <p:sp>
        <p:nvSpPr>
          <p:cNvPr id="28" name="Oval 27"/>
          <p:cNvSpPr/>
          <p:nvPr/>
        </p:nvSpPr>
        <p:spPr>
          <a:xfrm>
            <a:off x="7518400" y="3175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7518400"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8077200" y="3175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8077200"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509000" y="3429000"/>
            <a:ext cx="1270000" cy="787400"/>
          </a:xfrm>
          <a:prstGeom prst="rect">
            <a:avLst/>
          </a:prstGeom>
          <a:solidFill>
            <a:srgbClr val="E8F3F2"/>
          </a:solidFill>
          <a:ln w="12700">
            <a:solidFill>
              <a:srgbClr val="007F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890000" y="3657600"/>
            <a:ext cx="762000" cy="279400"/>
          </a:xfrm>
          <a:prstGeom prst="rect">
            <a:avLst/>
          </a:prstGeom>
          <a:noFill/>
        </p:spPr>
        <p:txBody>
          <a:bodyPr wrap="square" lIns="0" rIns="0" tIns="0" bIns="0">
            <a:spAutoFit/>
          </a:bodyPr>
          <a:lstStyle/>
          <a:p>
            <a:pPr>
              <a:lnSpc>
                <a:spcPct val="118000"/>
              </a:lnSpc>
              <a:spcAft>
                <a:spcPts val="0"/>
              </a:spcAft>
            </a:pPr>
            <a:r>
              <a:rPr sz="1300" b="1">
                <a:solidFill>
                  <a:srgbClr val="007F82"/>
                </a:solidFill>
                <a:latin typeface="DejaVu Sans"/>
              </a:rPr>
              <a:t>M2</a:t>
            </a:r>
          </a:p>
        </p:txBody>
      </p:sp>
      <p:sp>
        <p:nvSpPr>
          <p:cNvPr id="34" name="Oval 33"/>
          <p:cNvSpPr/>
          <p:nvPr/>
        </p:nvSpPr>
        <p:spPr>
          <a:xfrm>
            <a:off x="8788400" y="3175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8788400"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9347200" y="3175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9347200"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6972300" y="3746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9893300" y="3746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0" name="Connector 39"/>
          <p:cNvCxnSpPr/>
          <p:nvPr/>
        </p:nvCxnSpPr>
        <p:spPr>
          <a:xfrm>
            <a:off x="8509000" y="3403600"/>
            <a:ext cx="0" cy="825500"/>
          </a:xfrm>
          <a:prstGeom prst="line">
            <a:avLst/>
          </a:prstGeom>
          <a:ln w="38100">
            <a:solidFill>
              <a:srgbClr val="A63732"/>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121400" y="4711700"/>
            <a:ext cx="5194300" cy="444500"/>
          </a:xfrm>
          <a:prstGeom prst="rect">
            <a:avLst/>
          </a:prstGeom>
          <a:noFill/>
        </p:spPr>
        <p:txBody>
          <a:bodyPr wrap="square" lIns="0" rIns="0" tIns="0" bIns="0">
            <a:spAutoFit/>
          </a:bodyPr>
          <a:lstStyle/>
          <a:p>
            <a:pPr>
              <a:lnSpc>
                <a:spcPct val="118000"/>
              </a:lnSpc>
              <a:spcAft>
                <a:spcPts val="0"/>
              </a:spcAft>
            </a:pPr>
            <a:r>
              <a:rPr sz="2400" b="1">
                <a:solidFill>
                  <a:srgbClr val="007F82"/>
                </a:solidFill>
                <a:latin typeface="DejaVu Sans"/>
              </a:rPr>
              <a:t>6 + 6 − 2 = 10 puestos</a:t>
            </a:r>
          </a:p>
        </p:txBody>
      </p:sp>
      <p:sp>
        <p:nvSpPr>
          <p:cNvPr id="42" name="Rounded Rectangle 41"/>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Chat: “Cada mesa adicional aporta __ puestos porque __”.</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09–12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3 · Planificar: elegir una estrategia</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El plan debe explicar la relación; la operación viene después</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6</a:t>
            </a:r>
          </a:p>
        </p:txBody>
      </p:sp>
      <p:sp>
        <p:nvSpPr>
          <p:cNvPr id="13" name="Rectangle 12"/>
          <p:cNvSpPr/>
          <p:nvPr/>
        </p:nvSpPr>
        <p:spPr>
          <a:xfrm>
            <a:off x="571500" y="2159000"/>
            <a:ext cx="4445000" cy="571500"/>
          </a:xfrm>
          <a:prstGeom prst="rect">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23900" y="2286000"/>
            <a:ext cx="1917700" cy="4191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Mesas</a:t>
            </a:r>
          </a:p>
        </p:txBody>
      </p:sp>
      <p:sp>
        <p:nvSpPr>
          <p:cNvPr id="15" name="TextBox 14"/>
          <p:cNvSpPr txBox="1"/>
          <p:nvPr/>
        </p:nvSpPr>
        <p:spPr>
          <a:xfrm>
            <a:off x="2946400" y="2286000"/>
            <a:ext cx="1917700" cy="4191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Puestos</a:t>
            </a:r>
          </a:p>
        </p:txBody>
      </p:sp>
      <p:sp>
        <p:nvSpPr>
          <p:cNvPr id="16" name="Rectangle 15"/>
          <p:cNvSpPr/>
          <p:nvPr/>
        </p:nvSpPr>
        <p:spPr>
          <a:xfrm>
            <a:off x="571500" y="2730500"/>
            <a:ext cx="4445000" cy="571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3900" y="28575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1</a:t>
            </a:r>
          </a:p>
        </p:txBody>
      </p:sp>
      <p:sp>
        <p:nvSpPr>
          <p:cNvPr id="18" name="TextBox 17"/>
          <p:cNvSpPr txBox="1"/>
          <p:nvPr/>
        </p:nvSpPr>
        <p:spPr>
          <a:xfrm>
            <a:off x="2946400" y="28575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6</a:t>
            </a:r>
          </a:p>
        </p:txBody>
      </p:sp>
      <p:sp>
        <p:nvSpPr>
          <p:cNvPr id="19" name="Rectangle 18"/>
          <p:cNvSpPr/>
          <p:nvPr/>
        </p:nvSpPr>
        <p:spPr>
          <a:xfrm>
            <a:off x="571500" y="3302000"/>
            <a:ext cx="4445000" cy="571500"/>
          </a:xfrm>
          <a:prstGeom prst="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23900" y="34290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2</a:t>
            </a:r>
          </a:p>
        </p:txBody>
      </p:sp>
      <p:sp>
        <p:nvSpPr>
          <p:cNvPr id="21" name="TextBox 20"/>
          <p:cNvSpPr txBox="1"/>
          <p:nvPr/>
        </p:nvSpPr>
        <p:spPr>
          <a:xfrm>
            <a:off x="2946400" y="34290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10</a:t>
            </a:r>
          </a:p>
        </p:txBody>
      </p:sp>
      <p:sp>
        <p:nvSpPr>
          <p:cNvPr id="22" name="Rectangle 21"/>
          <p:cNvSpPr/>
          <p:nvPr/>
        </p:nvSpPr>
        <p:spPr>
          <a:xfrm>
            <a:off x="571500" y="3873500"/>
            <a:ext cx="4445000" cy="571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23900" y="40005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3</a:t>
            </a:r>
          </a:p>
        </p:txBody>
      </p:sp>
      <p:sp>
        <p:nvSpPr>
          <p:cNvPr id="24" name="TextBox 23"/>
          <p:cNvSpPr txBox="1"/>
          <p:nvPr/>
        </p:nvSpPr>
        <p:spPr>
          <a:xfrm>
            <a:off x="2946400" y="40005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14</a:t>
            </a:r>
          </a:p>
        </p:txBody>
      </p:sp>
      <p:sp>
        <p:nvSpPr>
          <p:cNvPr id="25" name="Rectangle 24"/>
          <p:cNvSpPr/>
          <p:nvPr/>
        </p:nvSpPr>
        <p:spPr>
          <a:xfrm>
            <a:off x="571500" y="4445000"/>
            <a:ext cx="4445000" cy="571500"/>
          </a:xfrm>
          <a:prstGeom prst="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23900" y="45720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4</a:t>
            </a:r>
          </a:p>
        </p:txBody>
      </p:sp>
      <p:sp>
        <p:nvSpPr>
          <p:cNvPr id="27" name="TextBox 26"/>
          <p:cNvSpPr txBox="1"/>
          <p:nvPr/>
        </p:nvSpPr>
        <p:spPr>
          <a:xfrm>
            <a:off x="2946400" y="45720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18</a:t>
            </a:r>
          </a:p>
        </p:txBody>
      </p:sp>
      <p:sp>
        <p:nvSpPr>
          <p:cNvPr id="28" name="Rectangle 27"/>
          <p:cNvSpPr/>
          <p:nvPr/>
        </p:nvSpPr>
        <p:spPr>
          <a:xfrm>
            <a:off x="571500" y="5016500"/>
            <a:ext cx="4445000" cy="571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23900" y="51435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5</a:t>
            </a:r>
          </a:p>
        </p:txBody>
      </p:sp>
      <p:sp>
        <p:nvSpPr>
          <p:cNvPr id="30" name="TextBox 29"/>
          <p:cNvSpPr txBox="1"/>
          <p:nvPr/>
        </p:nvSpPr>
        <p:spPr>
          <a:xfrm>
            <a:off x="2946400" y="5143500"/>
            <a:ext cx="1917700" cy="4191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a:t>
            </a:r>
          </a:p>
        </p:txBody>
      </p:sp>
      <p:sp>
        <p:nvSpPr>
          <p:cNvPr id="31" name="TextBox 30"/>
          <p:cNvSpPr txBox="1"/>
          <p:nvPr/>
        </p:nvSpPr>
        <p:spPr>
          <a:xfrm>
            <a:off x="5461000" y="2298700"/>
            <a:ext cx="5969000" cy="635000"/>
          </a:xfrm>
          <a:prstGeom prst="rect">
            <a:avLst/>
          </a:prstGeom>
          <a:noFill/>
        </p:spPr>
        <p:txBody>
          <a:bodyPr wrap="square" lIns="0" rIns="0" tIns="0" bIns="0">
            <a:spAutoFit/>
          </a:bodyPr>
          <a:lstStyle/>
          <a:p>
            <a:pPr>
              <a:lnSpc>
                <a:spcPct val="118000"/>
              </a:lnSpc>
              <a:spcAft>
                <a:spcPts val="0"/>
              </a:spcAft>
            </a:pPr>
            <a:r>
              <a:rPr sz="2600" b="1">
                <a:solidFill>
                  <a:srgbClr val="007F82"/>
                </a:solidFill>
                <a:latin typeface="DejaVu Sans"/>
              </a:rPr>
              <a:t>Elijo una tabla porque…</a:t>
            </a:r>
          </a:p>
        </p:txBody>
      </p:sp>
      <p:sp>
        <p:nvSpPr>
          <p:cNvPr id="32" name="TextBox 31"/>
          <p:cNvSpPr txBox="1"/>
          <p:nvPr/>
        </p:nvSpPr>
        <p:spPr>
          <a:xfrm>
            <a:off x="5461000" y="3073400"/>
            <a:ext cx="5969000" cy="1346200"/>
          </a:xfrm>
          <a:prstGeom prst="rect">
            <a:avLst/>
          </a:prstGeom>
          <a:noFill/>
        </p:spPr>
        <p:txBody>
          <a:bodyPr wrap="square" lIns="0" rIns="0" tIns="0" bIns="0">
            <a:spAutoFit/>
          </a:bodyPr>
          <a:lstStyle/>
          <a:p>
            <a:pPr>
              <a:lnSpc>
                <a:spcPct val="118000"/>
              </a:lnSpc>
              <a:spcAft>
                <a:spcPts val="0"/>
              </a:spcAft>
            </a:pPr>
            <a:r>
              <a:rPr sz="2300" b="0">
                <a:solidFill>
                  <a:srgbClr val="0B243A"/>
                </a:solidFill>
                <a:latin typeface="DejaVu Sans"/>
              </a:rPr>
              <a:t>…me permite comparar cuántos</a:t>
            </a:r>
          </a:p>
          <a:p>
            <a:pPr>
              <a:lnSpc>
                <a:spcPct val="118000"/>
              </a:lnSpc>
              <a:spcAft>
                <a:spcPts val="0"/>
              </a:spcAft>
            </a:pPr>
            <a:r>
              <a:rPr sz="2300" b="0">
                <a:solidFill>
                  <a:srgbClr val="0B243A"/>
                </a:solidFill>
                <a:latin typeface="DejaVu Sans"/>
              </a:rPr>
              <a:t>puestos tengo y cuántos necesito.</a:t>
            </a:r>
          </a:p>
          <a:p>
            <a:pPr>
              <a:lnSpc>
                <a:spcPct val="118000"/>
              </a:lnSpc>
              <a:spcAft>
                <a:spcPts val="0"/>
              </a:spcAft>
            </a:pPr>
            <a:r>
              <a:rPr sz="2300" b="0">
                <a:solidFill>
                  <a:srgbClr val="0B243A"/>
                </a:solidFill>
                <a:latin typeface="DejaVu Sans"/>
              </a:rPr>
              <a:t>Cada mesa nueva añade 4.</a:t>
            </a:r>
          </a:p>
        </p:txBody>
      </p:sp>
      <p:sp>
        <p:nvSpPr>
          <p:cNvPr id="33" name="TextBox 32"/>
          <p:cNvSpPr txBox="1"/>
          <p:nvPr/>
        </p:nvSpPr>
        <p:spPr>
          <a:xfrm>
            <a:off x="5461000" y="4648200"/>
            <a:ext cx="5969000" cy="863600"/>
          </a:xfrm>
          <a:prstGeom prst="rect">
            <a:avLst/>
          </a:prstGeom>
          <a:noFill/>
        </p:spPr>
        <p:txBody>
          <a:bodyPr wrap="square" lIns="0" rIns="0" tIns="0" bIns="0">
            <a:spAutoFit/>
          </a:bodyPr>
          <a:lstStyle/>
          <a:p>
            <a:pPr>
              <a:lnSpc>
                <a:spcPct val="118000"/>
              </a:lnSpc>
              <a:spcAft>
                <a:spcPts val="0"/>
              </a:spcAft>
            </a:pPr>
            <a:r>
              <a:rPr sz="2000" b="0">
                <a:solidFill>
                  <a:srgbClr val="4C6275"/>
                </a:solidFill>
                <a:latin typeface="DejaVu Sans"/>
              </a:rPr>
              <a:t>Otra vía: dibujar casos pequeños y reconocer</a:t>
            </a:r>
          </a:p>
          <a:p>
            <a:pPr>
              <a:lnSpc>
                <a:spcPct val="118000"/>
              </a:lnSpc>
              <a:spcAft>
                <a:spcPts val="0"/>
              </a:spcAft>
            </a:pPr>
            <a:r>
              <a:rPr sz="2000" b="0">
                <a:solidFill>
                  <a:srgbClr val="4C6275"/>
                </a:solidFill>
                <a:latin typeface="DejaVu Sans"/>
              </a:rPr>
              <a:t>el patrón.</a:t>
            </a:r>
          </a:p>
        </p:txBody>
      </p:sp>
      <p:sp>
        <p:nvSpPr>
          <p:cNvPr id="34" name="Rounded Rectangle 33"/>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No elija operaciones por palabras clave: identifique qué relación debe modelar.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12–14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4–5 · Resolver y comprobar la decisión</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La comprobación incluye suficiencia y mínimo, no solo repetir el cálculo</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7</a:t>
            </a:r>
          </a:p>
        </p:txBody>
      </p:sp>
      <p:sp>
        <p:nvSpPr>
          <p:cNvPr id="13" name="Rounded Rectangle 12"/>
          <p:cNvSpPr/>
          <p:nvPr/>
        </p:nvSpPr>
        <p:spPr>
          <a:xfrm>
            <a:off x="571500" y="2146300"/>
            <a:ext cx="7340600" cy="34036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50900" y="2387600"/>
            <a:ext cx="6858000" cy="444500"/>
          </a:xfrm>
          <a:prstGeom prst="rect">
            <a:avLst/>
          </a:prstGeom>
          <a:noFill/>
        </p:spPr>
        <p:txBody>
          <a:bodyPr wrap="square" lIns="0" rIns="0" tIns="0" bIns="0">
            <a:spAutoFit/>
          </a:bodyPr>
          <a:lstStyle/>
          <a:p>
            <a:pPr>
              <a:lnSpc>
                <a:spcPct val="118000"/>
              </a:lnSpc>
              <a:spcAft>
                <a:spcPts val="0"/>
              </a:spcAft>
            </a:pPr>
            <a:r>
              <a:rPr sz="2400" b="1">
                <a:solidFill>
                  <a:srgbClr val="0B243A"/>
                </a:solidFill>
                <a:latin typeface="DejaVu Sans"/>
              </a:rPr>
              <a:t>Cinco mesas unidas</a:t>
            </a:r>
          </a:p>
        </p:txBody>
      </p:sp>
      <p:sp>
        <p:nvSpPr>
          <p:cNvPr id="15" name="Rectangle 14"/>
          <p:cNvSpPr/>
          <p:nvPr/>
        </p:nvSpPr>
        <p:spPr>
          <a:xfrm>
            <a:off x="1104900" y="3492500"/>
            <a:ext cx="1181100" cy="723900"/>
          </a:xfrm>
          <a:prstGeom prst="rect">
            <a:avLst/>
          </a:prstGeom>
          <a:solidFill>
            <a:srgbClr val="E8F3F2"/>
          </a:solidFill>
          <a:ln w="12700">
            <a:solidFill>
              <a:srgbClr val="007F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459230" y="3721100"/>
            <a:ext cx="708660" cy="279400"/>
          </a:xfrm>
          <a:prstGeom prst="rect">
            <a:avLst/>
          </a:prstGeom>
          <a:noFill/>
        </p:spPr>
        <p:txBody>
          <a:bodyPr wrap="square" lIns="0" rIns="0" tIns="0" bIns="0">
            <a:spAutoFit/>
          </a:bodyPr>
          <a:lstStyle/>
          <a:p>
            <a:pPr>
              <a:lnSpc>
                <a:spcPct val="118000"/>
              </a:lnSpc>
              <a:spcAft>
                <a:spcPts val="0"/>
              </a:spcAft>
            </a:pPr>
            <a:r>
              <a:rPr sz="1300" b="1">
                <a:solidFill>
                  <a:srgbClr val="007F82"/>
                </a:solidFill>
                <a:latin typeface="DejaVu Sans"/>
              </a:rPr>
              <a:t>M1</a:t>
            </a:r>
          </a:p>
        </p:txBody>
      </p:sp>
      <p:sp>
        <p:nvSpPr>
          <p:cNvPr id="17" name="Oval 16"/>
          <p:cNvSpPr/>
          <p:nvPr/>
        </p:nvSpPr>
        <p:spPr>
          <a:xfrm>
            <a:off x="1359408"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359408"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1879091"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1879091"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2286000" y="3492500"/>
            <a:ext cx="1181100" cy="723900"/>
          </a:xfrm>
          <a:prstGeom prst="rect">
            <a:avLst/>
          </a:prstGeom>
          <a:solidFill>
            <a:srgbClr val="E8F3F2"/>
          </a:solidFill>
          <a:ln w="12700">
            <a:solidFill>
              <a:srgbClr val="007F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2640330" y="3721100"/>
            <a:ext cx="708660" cy="279400"/>
          </a:xfrm>
          <a:prstGeom prst="rect">
            <a:avLst/>
          </a:prstGeom>
          <a:noFill/>
        </p:spPr>
        <p:txBody>
          <a:bodyPr wrap="square" lIns="0" rIns="0" tIns="0" bIns="0">
            <a:spAutoFit/>
          </a:bodyPr>
          <a:lstStyle/>
          <a:p>
            <a:pPr>
              <a:lnSpc>
                <a:spcPct val="118000"/>
              </a:lnSpc>
              <a:spcAft>
                <a:spcPts val="0"/>
              </a:spcAft>
            </a:pPr>
            <a:r>
              <a:rPr sz="1300" b="1">
                <a:solidFill>
                  <a:srgbClr val="007F82"/>
                </a:solidFill>
                <a:latin typeface="DejaVu Sans"/>
              </a:rPr>
              <a:t>M2</a:t>
            </a:r>
          </a:p>
        </p:txBody>
      </p:sp>
      <p:sp>
        <p:nvSpPr>
          <p:cNvPr id="23" name="Oval 22"/>
          <p:cNvSpPr/>
          <p:nvPr/>
        </p:nvSpPr>
        <p:spPr>
          <a:xfrm>
            <a:off x="2540508"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2540508"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3060192"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3060192"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3467100" y="3492500"/>
            <a:ext cx="1181100" cy="723900"/>
          </a:xfrm>
          <a:prstGeom prst="rect">
            <a:avLst/>
          </a:prstGeom>
          <a:solidFill>
            <a:srgbClr val="E8F3F2"/>
          </a:solidFill>
          <a:ln w="12700">
            <a:solidFill>
              <a:srgbClr val="007F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821429" y="3721100"/>
            <a:ext cx="708660" cy="279400"/>
          </a:xfrm>
          <a:prstGeom prst="rect">
            <a:avLst/>
          </a:prstGeom>
          <a:noFill/>
        </p:spPr>
        <p:txBody>
          <a:bodyPr wrap="square" lIns="0" rIns="0" tIns="0" bIns="0">
            <a:spAutoFit/>
          </a:bodyPr>
          <a:lstStyle/>
          <a:p>
            <a:pPr>
              <a:lnSpc>
                <a:spcPct val="118000"/>
              </a:lnSpc>
              <a:spcAft>
                <a:spcPts val="0"/>
              </a:spcAft>
            </a:pPr>
            <a:r>
              <a:rPr sz="1300" b="1">
                <a:solidFill>
                  <a:srgbClr val="007F82"/>
                </a:solidFill>
                <a:latin typeface="DejaVu Sans"/>
              </a:rPr>
              <a:t>M3</a:t>
            </a:r>
          </a:p>
        </p:txBody>
      </p:sp>
      <p:sp>
        <p:nvSpPr>
          <p:cNvPr id="29" name="Oval 28"/>
          <p:cNvSpPr/>
          <p:nvPr/>
        </p:nvSpPr>
        <p:spPr>
          <a:xfrm>
            <a:off x="3721608"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3721608"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4241292"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4241292"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4648200" y="3492500"/>
            <a:ext cx="1181100" cy="723900"/>
          </a:xfrm>
          <a:prstGeom prst="rect">
            <a:avLst/>
          </a:prstGeom>
          <a:solidFill>
            <a:srgbClr val="E8F3F2"/>
          </a:solidFill>
          <a:ln w="12700">
            <a:solidFill>
              <a:srgbClr val="007F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002530" y="3721100"/>
            <a:ext cx="708660" cy="279400"/>
          </a:xfrm>
          <a:prstGeom prst="rect">
            <a:avLst/>
          </a:prstGeom>
          <a:noFill/>
        </p:spPr>
        <p:txBody>
          <a:bodyPr wrap="square" lIns="0" rIns="0" tIns="0" bIns="0">
            <a:spAutoFit/>
          </a:bodyPr>
          <a:lstStyle/>
          <a:p>
            <a:pPr>
              <a:lnSpc>
                <a:spcPct val="118000"/>
              </a:lnSpc>
              <a:spcAft>
                <a:spcPts val="0"/>
              </a:spcAft>
            </a:pPr>
            <a:r>
              <a:rPr sz="1300" b="1">
                <a:solidFill>
                  <a:srgbClr val="007F82"/>
                </a:solidFill>
                <a:latin typeface="DejaVu Sans"/>
              </a:rPr>
              <a:t>M4</a:t>
            </a:r>
          </a:p>
        </p:txBody>
      </p:sp>
      <p:sp>
        <p:nvSpPr>
          <p:cNvPr id="35" name="Oval 34"/>
          <p:cNvSpPr/>
          <p:nvPr/>
        </p:nvSpPr>
        <p:spPr>
          <a:xfrm>
            <a:off x="4902708"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4902708"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5422392"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5422392"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5829300" y="3492500"/>
            <a:ext cx="1181100" cy="723900"/>
          </a:xfrm>
          <a:prstGeom prst="rect">
            <a:avLst/>
          </a:prstGeom>
          <a:solidFill>
            <a:srgbClr val="E8F3F2"/>
          </a:solidFill>
          <a:ln w="12700">
            <a:solidFill>
              <a:srgbClr val="007F8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183630" y="3721100"/>
            <a:ext cx="708660" cy="279400"/>
          </a:xfrm>
          <a:prstGeom prst="rect">
            <a:avLst/>
          </a:prstGeom>
          <a:noFill/>
        </p:spPr>
        <p:txBody>
          <a:bodyPr wrap="square" lIns="0" rIns="0" tIns="0" bIns="0">
            <a:spAutoFit/>
          </a:bodyPr>
          <a:lstStyle/>
          <a:p>
            <a:pPr>
              <a:lnSpc>
                <a:spcPct val="118000"/>
              </a:lnSpc>
              <a:spcAft>
                <a:spcPts val="0"/>
              </a:spcAft>
            </a:pPr>
            <a:r>
              <a:rPr sz="1300" b="1">
                <a:solidFill>
                  <a:srgbClr val="007F82"/>
                </a:solidFill>
                <a:latin typeface="DejaVu Sans"/>
              </a:rPr>
              <a:t>M5</a:t>
            </a:r>
          </a:p>
        </p:txBody>
      </p:sp>
      <p:sp>
        <p:nvSpPr>
          <p:cNvPr id="41" name="Oval 40"/>
          <p:cNvSpPr/>
          <p:nvPr/>
        </p:nvSpPr>
        <p:spPr>
          <a:xfrm>
            <a:off x="6083808"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6083808"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6603492" y="32385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6603492" y="431800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838200" y="377825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Oval 45"/>
          <p:cNvSpPr/>
          <p:nvPr/>
        </p:nvSpPr>
        <p:spPr>
          <a:xfrm>
            <a:off x="7124700" y="3778250"/>
            <a:ext cx="152400" cy="152400"/>
          </a:xfrm>
          <a:prstGeom prst="ellipse">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850900" y="4838700"/>
            <a:ext cx="6858000" cy="469900"/>
          </a:xfrm>
          <a:prstGeom prst="rect">
            <a:avLst/>
          </a:prstGeom>
          <a:noFill/>
        </p:spPr>
        <p:txBody>
          <a:bodyPr wrap="square" lIns="0" rIns="0" tIns="0" bIns="0">
            <a:spAutoFit/>
          </a:bodyPr>
          <a:lstStyle/>
          <a:p>
            <a:pPr>
              <a:lnSpc>
                <a:spcPct val="118000"/>
              </a:lnSpc>
              <a:spcAft>
                <a:spcPts val="0"/>
              </a:spcAft>
            </a:pPr>
            <a:r>
              <a:rPr sz="2500" b="1">
                <a:solidFill>
                  <a:srgbClr val="007F82"/>
                </a:solidFill>
                <a:latin typeface="DejaVu Sans"/>
              </a:rPr>
              <a:t>18 + 4 = 22 puestos</a:t>
            </a:r>
          </a:p>
        </p:txBody>
      </p:sp>
      <p:sp>
        <p:nvSpPr>
          <p:cNvPr id="48" name="Rounded Rectangle 47"/>
          <p:cNvSpPr/>
          <p:nvPr/>
        </p:nvSpPr>
        <p:spPr>
          <a:xfrm>
            <a:off x="8216900" y="2146300"/>
            <a:ext cx="3403600" cy="34036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8216900" y="2146300"/>
            <a:ext cx="63500" cy="34036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8470900" y="2374900"/>
            <a:ext cx="28956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Decisión</a:t>
            </a:r>
          </a:p>
          <a:p>
            <a:pPr>
              <a:lnSpc>
                <a:spcPct val="118000"/>
              </a:lnSpc>
              <a:spcAft>
                <a:spcPts val="0"/>
              </a:spcAft>
            </a:pPr>
            <a:r>
              <a:rPr sz="2200" b="1">
                <a:solidFill>
                  <a:srgbClr val="007F82"/>
                </a:solidFill>
                <a:latin typeface="DejaVu Sans"/>
              </a:rPr>
              <a:t>justificada</a:t>
            </a:r>
          </a:p>
        </p:txBody>
      </p:sp>
      <p:sp>
        <p:nvSpPr>
          <p:cNvPr id="51" name="TextBox 50"/>
          <p:cNvSpPr txBox="1"/>
          <p:nvPr/>
        </p:nvSpPr>
        <p:spPr>
          <a:xfrm>
            <a:off x="8470900" y="3098800"/>
            <a:ext cx="2895600" cy="22606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5 mesas: caben 22.</a:t>
            </a:r>
          </a:p>
          <a:p>
            <a:pPr>
              <a:lnSpc>
                <a:spcPct val="118000"/>
              </a:lnSpc>
              <a:spcAft>
                <a:spcPts val="0"/>
              </a:spcAft>
            </a:pPr>
            <a:r>
              <a:rPr sz="2000" b="0">
                <a:solidFill>
                  <a:srgbClr val="0B243A"/>
                </a:solidFill>
                <a:latin typeface="DejaVu Sans"/>
              </a:rPr>
              <a:t/>
            </a:r>
          </a:p>
          <a:p>
            <a:pPr>
              <a:lnSpc>
                <a:spcPct val="118000"/>
              </a:lnSpc>
              <a:spcAft>
                <a:spcPts val="0"/>
              </a:spcAft>
            </a:pPr>
            <a:r>
              <a:rPr sz="2000" b="0">
                <a:solidFill>
                  <a:srgbClr val="0B243A"/>
                </a:solidFill>
                <a:latin typeface="DejaVu Sans"/>
              </a:rPr>
              <a:t>4 mesas: solo 18.</a:t>
            </a:r>
          </a:p>
          <a:p>
            <a:pPr>
              <a:lnSpc>
                <a:spcPct val="118000"/>
              </a:lnSpc>
              <a:spcAft>
                <a:spcPts val="0"/>
              </a:spcAft>
            </a:pPr>
            <a:r>
              <a:rPr sz="2000" b="0">
                <a:solidFill>
                  <a:srgbClr val="0B243A"/>
                </a:solidFill>
                <a:latin typeface="DejaVu Sans"/>
              </a:rPr>
              <a:t/>
            </a:r>
          </a:p>
          <a:p>
            <a:pPr>
              <a:lnSpc>
                <a:spcPct val="118000"/>
              </a:lnSpc>
              <a:spcAft>
                <a:spcPts val="0"/>
              </a:spcAft>
            </a:pPr>
            <a:r>
              <a:rPr sz="2000" b="0">
                <a:solidFill>
                  <a:srgbClr val="0B243A"/>
                </a:solidFill>
                <a:latin typeface="DejaVu Sans"/>
              </a:rPr>
              <a:t>Se necesitan al menos</a:t>
            </a:r>
          </a:p>
          <a:p>
            <a:pPr>
              <a:lnSpc>
                <a:spcPct val="118000"/>
              </a:lnSpc>
              <a:spcAft>
                <a:spcPts val="0"/>
              </a:spcAft>
            </a:pPr>
            <a:r>
              <a:rPr sz="2000" b="0">
                <a:solidFill>
                  <a:srgbClr val="0B243A"/>
                </a:solidFill>
                <a:latin typeface="DejaVu Sans"/>
              </a:rPr>
              <a:t>5 mesas.</a:t>
            </a:r>
          </a:p>
        </p:txBody>
      </p:sp>
      <p:sp>
        <p:nvSpPr>
          <p:cNvPr id="52" name="Rounded Rectangle 51"/>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“Se necesitan 5 mesas porque caben todos y una mesa menos no alcanza”.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14–16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Guíe con preguntas y apoyos concretos</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Mantenga la decisión en manos del estudiante</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8</a:t>
            </a:r>
          </a:p>
        </p:txBody>
      </p:sp>
      <p:sp>
        <p:nvSpPr>
          <p:cNvPr id="13" name="Rectangle 12"/>
          <p:cNvSpPr/>
          <p:nvPr/>
        </p:nvSpPr>
        <p:spPr>
          <a:xfrm>
            <a:off x="571500" y="2171700"/>
            <a:ext cx="11049000" cy="1003300"/>
          </a:xfrm>
          <a:prstGeom prst="rect">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23900" y="2298700"/>
            <a:ext cx="3314700" cy="8509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Si el estudiante…</a:t>
            </a:r>
          </a:p>
        </p:txBody>
      </p:sp>
      <p:sp>
        <p:nvSpPr>
          <p:cNvPr id="15" name="TextBox 14"/>
          <p:cNvSpPr txBox="1"/>
          <p:nvPr/>
        </p:nvSpPr>
        <p:spPr>
          <a:xfrm>
            <a:off x="4343400" y="2298700"/>
            <a:ext cx="3568700" cy="8509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Pregunte…</a:t>
            </a:r>
          </a:p>
        </p:txBody>
      </p:sp>
      <p:sp>
        <p:nvSpPr>
          <p:cNvPr id="16" name="TextBox 15"/>
          <p:cNvSpPr txBox="1"/>
          <p:nvPr/>
        </p:nvSpPr>
        <p:spPr>
          <a:xfrm>
            <a:off x="8216900" y="2298700"/>
            <a:ext cx="3251200" cy="8509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Ofrezca…</a:t>
            </a:r>
          </a:p>
        </p:txBody>
      </p:sp>
      <p:sp>
        <p:nvSpPr>
          <p:cNvPr id="17" name="Rectangle 16"/>
          <p:cNvSpPr/>
          <p:nvPr/>
        </p:nvSpPr>
        <p:spPr>
          <a:xfrm>
            <a:off x="571500" y="3175000"/>
            <a:ext cx="11049000" cy="10033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3900" y="3302000"/>
            <a:ext cx="33147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Divide 22 entre 6.</a:t>
            </a:r>
          </a:p>
        </p:txBody>
      </p:sp>
      <p:sp>
        <p:nvSpPr>
          <p:cNvPr id="19" name="TextBox 18"/>
          <p:cNvSpPr txBox="1"/>
          <p:nvPr/>
        </p:nvSpPr>
        <p:spPr>
          <a:xfrm>
            <a:off x="4343400" y="3302000"/>
            <a:ext cx="35687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¿Qué puestos desaparecen</a:t>
            </a:r>
          </a:p>
          <a:p>
            <a:pPr>
              <a:lnSpc>
                <a:spcPct val="118000"/>
              </a:lnSpc>
              <a:spcAft>
                <a:spcPts val="0"/>
              </a:spcAft>
            </a:pPr>
            <a:r>
              <a:rPr sz="1700" b="0">
                <a:solidFill>
                  <a:srgbClr val="0B243A"/>
                </a:solidFill>
                <a:latin typeface="DejaVu Sans"/>
              </a:rPr>
              <a:t>al unir las mesas?</a:t>
            </a:r>
          </a:p>
        </p:txBody>
      </p:sp>
      <p:sp>
        <p:nvSpPr>
          <p:cNvPr id="20" name="TextBox 19"/>
          <p:cNvSpPr txBox="1"/>
          <p:nvPr/>
        </p:nvSpPr>
        <p:spPr>
          <a:xfrm>
            <a:off x="8216900" y="3302000"/>
            <a:ext cx="32512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Dos rectángulos y fichas</a:t>
            </a:r>
          </a:p>
          <a:p>
            <a:pPr>
              <a:lnSpc>
                <a:spcPct val="118000"/>
              </a:lnSpc>
              <a:spcAft>
                <a:spcPts val="0"/>
              </a:spcAft>
            </a:pPr>
            <a:r>
              <a:rPr sz="1700" b="0">
                <a:solidFill>
                  <a:srgbClr val="0B243A"/>
                </a:solidFill>
                <a:latin typeface="DejaVu Sans"/>
              </a:rPr>
              <a:t>para representar los puestos.</a:t>
            </a:r>
          </a:p>
        </p:txBody>
      </p:sp>
      <p:sp>
        <p:nvSpPr>
          <p:cNvPr id="21" name="Rectangle 20"/>
          <p:cNvSpPr/>
          <p:nvPr/>
        </p:nvSpPr>
        <p:spPr>
          <a:xfrm>
            <a:off x="571500" y="4178300"/>
            <a:ext cx="11049000" cy="1003300"/>
          </a:xfrm>
          <a:prstGeom prst="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23900" y="4305300"/>
            <a:ext cx="33147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Cuenta 4 por mesa</a:t>
            </a:r>
          </a:p>
          <a:p>
            <a:pPr>
              <a:lnSpc>
                <a:spcPct val="118000"/>
              </a:lnSpc>
              <a:spcAft>
                <a:spcPts val="0"/>
              </a:spcAft>
            </a:pPr>
            <a:r>
              <a:rPr sz="1700" b="0">
                <a:solidFill>
                  <a:srgbClr val="0B243A"/>
                </a:solidFill>
                <a:latin typeface="DejaVu Sans"/>
              </a:rPr>
              <a:t>y olvida los extremos.</a:t>
            </a:r>
          </a:p>
        </p:txBody>
      </p:sp>
      <p:sp>
        <p:nvSpPr>
          <p:cNvPr id="23" name="TextBox 22"/>
          <p:cNvSpPr txBox="1"/>
          <p:nvPr/>
        </p:nvSpPr>
        <p:spPr>
          <a:xfrm>
            <a:off x="4343400" y="4305300"/>
            <a:ext cx="35687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¿Dónde están los puestos</a:t>
            </a:r>
          </a:p>
          <a:p>
            <a:pPr>
              <a:lnSpc>
                <a:spcPct val="118000"/>
              </a:lnSpc>
              <a:spcAft>
                <a:spcPts val="0"/>
              </a:spcAft>
            </a:pPr>
            <a:r>
              <a:rPr sz="1700" b="0">
                <a:solidFill>
                  <a:srgbClr val="0B243A"/>
                </a:solidFill>
                <a:latin typeface="DejaVu Sans"/>
              </a:rPr>
              <a:t>de los dos bordes exteriores?</a:t>
            </a:r>
          </a:p>
        </p:txBody>
      </p:sp>
      <p:sp>
        <p:nvSpPr>
          <p:cNvPr id="24" name="TextBox 23"/>
          <p:cNvSpPr txBox="1"/>
          <p:nvPr/>
        </p:nvSpPr>
        <p:spPr>
          <a:xfrm>
            <a:off x="8216900" y="4305300"/>
            <a:ext cx="32512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El dibujo, con etiquetas</a:t>
            </a:r>
          </a:p>
          <a:p>
            <a:pPr>
              <a:lnSpc>
                <a:spcPct val="118000"/>
              </a:lnSpc>
              <a:spcAft>
                <a:spcPts val="0"/>
              </a:spcAft>
            </a:pPr>
            <a:r>
              <a:rPr sz="1700" b="0">
                <a:solidFill>
                  <a:srgbClr val="0B243A"/>
                </a:solidFill>
                <a:latin typeface="DejaVu Sans"/>
              </a:rPr>
              <a:t>“lado” y “extremo”.</a:t>
            </a:r>
          </a:p>
        </p:txBody>
      </p:sp>
      <p:sp>
        <p:nvSpPr>
          <p:cNvPr id="25" name="Rectangle 24"/>
          <p:cNvSpPr/>
          <p:nvPr/>
        </p:nvSpPr>
        <p:spPr>
          <a:xfrm>
            <a:off x="571500" y="5181600"/>
            <a:ext cx="11049000" cy="10033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23900" y="5308600"/>
            <a:ext cx="33147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Escribe “5” sin justificar.</a:t>
            </a:r>
          </a:p>
        </p:txBody>
      </p:sp>
      <p:sp>
        <p:nvSpPr>
          <p:cNvPr id="27" name="TextBox 26"/>
          <p:cNvSpPr txBox="1"/>
          <p:nvPr/>
        </p:nvSpPr>
        <p:spPr>
          <a:xfrm>
            <a:off x="4343400" y="5308600"/>
            <a:ext cx="35687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¿Qué cuenta ese 5?</a:t>
            </a:r>
          </a:p>
          <a:p>
            <a:pPr>
              <a:lnSpc>
                <a:spcPct val="118000"/>
              </a:lnSpc>
              <a:spcAft>
                <a:spcPts val="0"/>
              </a:spcAft>
            </a:pPr>
            <a:r>
              <a:rPr sz="1700" b="0">
                <a:solidFill>
                  <a:srgbClr val="0B243A"/>
                </a:solidFill>
                <a:latin typeface="DejaVu Sans"/>
              </a:rPr>
              <a:t>¿Por qué 4 no basta?</a:t>
            </a:r>
          </a:p>
        </p:txBody>
      </p:sp>
      <p:sp>
        <p:nvSpPr>
          <p:cNvPr id="28" name="TextBox 27"/>
          <p:cNvSpPr txBox="1"/>
          <p:nvPr/>
        </p:nvSpPr>
        <p:spPr>
          <a:xfrm>
            <a:off x="8216900" y="5308600"/>
            <a:ext cx="3251200" cy="8509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La tabla para contrastar</a:t>
            </a:r>
          </a:p>
          <a:p>
            <a:pPr>
              <a:lnSpc>
                <a:spcPct val="118000"/>
              </a:lnSpc>
              <a:spcAft>
                <a:spcPts val="0"/>
              </a:spcAft>
            </a:pPr>
            <a:r>
              <a:rPr sz="1700" b="0">
                <a:solidFill>
                  <a:srgbClr val="0B243A"/>
                </a:solidFill>
                <a:latin typeface="DejaVu Sans"/>
              </a:rPr>
              <a:t>capacidad y necesidad.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16–18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Retire el apoyo de forma gradual</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Modelado → práctica guiada → resolución individual</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9</a:t>
            </a:r>
          </a:p>
        </p:txBody>
      </p:sp>
      <p:sp>
        <p:nvSpPr>
          <p:cNvPr id="13" name="Rounded Rectangle 12"/>
          <p:cNvSpPr/>
          <p:nvPr/>
        </p:nvSpPr>
        <p:spPr>
          <a:xfrm>
            <a:off x="571500" y="2159000"/>
            <a:ext cx="3479800" cy="33020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71500" y="2159000"/>
            <a:ext cx="63500" cy="33020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5500" y="2387600"/>
            <a:ext cx="29718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YO MODELO</a:t>
            </a:r>
          </a:p>
        </p:txBody>
      </p:sp>
      <p:sp>
        <p:nvSpPr>
          <p:cNvPr id="16" name="TextBox 15"/>
          <p:cNvSpPr txBox="1"/>
          <p:nvPr/>
        </p:nvSpPr>
        <p:spPr>
          <a:xfrm>
            <a:off x="825500" y="3111500"/>
            <a:ext cx="2971800" cy="21590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22 estudiantes</a:t>
            </a:r>
          </a:p>
          <a:p>
            <a:pPr>
              <a:lnSpc>
                <a:spcPct val="118000"/>
              </a:lnSpc>
              <a:spcAft>
                <a:spcPts val="0"/>
              </a:spcAft>
            </a:pPr>
            <a:r>
              <a:rPr sz="2000" b="0">
                <a:solidFill>
                  <a:srgbClr val="0B243A"/>
                </a:solidFill>
                <a:latin typeface="DejaVu Sans"/>
              </a:rPr>
              <a:t>Explico las decisiones</a:t>
            </a:r>
          </a:p>
          <a:p>
            <a:pPr>
              <a:lnSpc>
                <a:spcPct val="118000"/>
              </a:lnSpc>
              <a:spcAft>
                <a:spcPts val="0"/>
              </a:spcAft>
            </a:pPr>
            <a:r>
              <a:rPr sz="2000" b="0">
                <a:solidFill>
                  <a:srgbClr val="0B243A"/>
                </a:solidFill>
                <a:latin typeface="DejaVu Sans"/>
              </a:rPr>
              <a:t>y conecto dibujo,</a:t>
            </a:r>
          </a:p>
          <a:p>
            <a:pPr>
              <a:lnSpc>
                <a:spcPct val="118000"/>
              </a:lnSpc>
              <a:spcAft>
                <a:spcPts val="0"/>
              </a:spcAft>
            </a:pPr>
            <a:r>
              <a:rPr sz="2000" b="0">
                <a:solidFill>
                  <a:srgbClr val="0B243A"/>
                </a:solidFill>
                <a:latin typeface="DejaVu Sans"/>
              </a:rPr>
              <a:t>cálculo y</a:t>
            </a:r>
          </a:p>
          <a:p>
            <a:pPr>
              <a:lnSpc>
                <a:spcPct val="118000"/>
              </a:lnSpc>
              <a:spcAft>
                <a:spcPts val="0"/>
              </a:spcAft>
            </a:pPr>
            <a:r>
              <a:rPr sz="2000" b="0">
                <a:solidFill>
                  <a:srgbClr val="0B243A"/>
                </a:solidFill>
                <a:latin typeface="DejaVu Sans"/>
              </a:rPr>
              <a:t>comprobación.</a:t>
            </a:r>
          </a:p>
        </p:txBody>
      </p:sp>
      <p:sp>
        <p:nvSpPr>
          <p:cNvPr id="17" name="Rounded Rectangle 16"/>
          <p:cNvSpPr/>
          <p:nvPr/>
        </p:nvSpPr>
        <p:spPr>
          <a:xfrm>
            <a:off x="4356100" y="2159000"/>
            <a:ext cx="3479800" cy="33020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356100" y="2159000"/>
            <a:ext cx="63500" cy="33020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10100" y="2387600"/>
            <a:ext cx="29718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GUIAMOS</a:t>
            </a:r>
          </a:p>
        </p:txBody>
      </p:sp>
      <p:sp>
        <p:nvSpPr>
          <p:cNvPr id="20" name="TextBox 19"/>
          <p:cNvSpPr txBox="1"/>
          <p:nvPr/>
        </p:nvSpPr>
        <p:spPr>
          <a:xfrm>
            <a:off x="4610100" y="3111500"/>
            <a:ext cx="2971800" cy="21590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18 estudiantes</a:t>
            </a:r>
          </a:p>
          <a:p>
            <a:pPr>
              <a:lnSpc>
                <a:spcPct val="118000"/>
              </a:lnSpc>
              <a:spcAft>
                <a:spcPts val="0"/>
              </a:spcAft>
            </a:pPr>
            <a:r>
              <a:rPr sz="2000" b="0">
                <a:solidFill>
                  <a:srgbClr val="0B243A"/>
                </a:solidFill>
                <a:latin typeface="DejaVu Sans"/>
              </a:rPr>
              <a:t>El estudiante elige el</a:t>
            </a:r>
          </a:p>
          <a:p>
            <a:pPr>
              <a:lnSpc>
                <a:spcPct val="118000"/>
              </a:lnSpc>
              <a:spcAft>
                <a:spcPts val="0"/>
              </a:spcAft>
            </a:pPr>
            <a:r>
              <a:rPr sz="2000" b="0">
                <a:solidFill>
                  <a:srgbClr val="0B243A"/>
                </a:solidFill>
                <a:latin typeface="DejaVu Sans"/>
              </a:rPr>
              <a:t>plan; el maestro ofrece</a:t>
            </a:r>
          </a:p>
          <a:p>
            <a:pPr>
              <a:lnSpc>
                <a:spcPct val="118000"/>
              </a:lnSpc>
              <a:spcAft>
                <a:spcPts val="0"/>
              </a:spcAft>
            </a:pPr>
            <a:r>
              <a:rPr sz="2000" b="0">
                <a:solidFill>
                  <a:srgbClr val="0B243A"/>
                </a:solidFill>
                <a:latin typeface="DejaVu Sans"/>
              </a:rPr>
              <a:t>una pregunta o pista.</a:t>
            </a:r>
          </a:p>
        </p:txBody>
      </p:sp>
      <p:sp>
        <p:nvSpPr>
          <p:cNvPr id="21" name="Rounded Rectangle 20"/>
          <p:cNvSpPr/>
          <p:nvPr/>
        </p:nvSpPr>
        <p:spPr>
          <a:xfrm>
            <a:off x="8140700" y="2159000"/>
            <a:ext cx="3479800" cy="33020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140700" y="2159000"/>
            <a:ext cx="63500" cy="33020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394700" y="2387600"/>
            <a:ext cx="29718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RESUELVE SOLO</a:t>
            </a:r>
          </a:p>
        </p:txBody>
      </p:sp>
      <p:sp>
        <p:nvSpPr>
          <p:cNvPr id="24" name="TextBox 23"/>
          <p:cNvSpPr txBox="1"/>
          <p:nvPr/>
        </p:nvSpPr>
        <p:spPr>
          <a:xfrm>
            <a:off x="8394700" y="3111500"/>
            <a:ext cx="2971800" cy="21590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27 estudiantes</a:t>
            </a:r>
          </a:p>
          <a:p>
            <a:pPr>
              <a:lnSpc>
                <a:spcPct val="118000"/>
              </a:lnSpc>
              <a:spcAft>
                <a:spcPts val="0"/>
              </a:spcAft>
            </a:pPr>
            <a:r>
              <a:rPr sz="2000" b="0">
                <a:solidFill>
                  <a:srgbClr val="0B243A"/>
                </a:solidFill>
                <a:latin typeface="DejaVu Sans"/>
              </a:rPr>
              <a:t>El estudiante</a:t>
            </a:r>
          </a:p>
          <a:p>
            <a:pPr>
              <a:lnSpc>
                <a:spcPct val="118000"/>
              </a:lnSpc>
              <a:spcAft>
                <a:spcPts val="0"/>
              </a:spcAft>
            </a:pPr>
            <a:r>
              <a:rPr sz="2000" b="0">
                <a:solidFill>
                  <a:srgbClr val="0B243A"/>
                </a:solidFill>
                <a:latin typeface="DejaVu Sans"/>
              </a:rPr>
              <a:t>representa, decide y</a:t>
            </a:r>
          </a:p>
          <a:p>
            <a:pPr>
              <a:lnSpc>
                <a:spcPct val="118000"/>
              </a:lnSpc>
              <a:spcAft>
                <a:spcPts val="0"/>
              </a:spcAft>
            </a:pPr>
            <a:r>
              <a:rPr sz="2000" b="0">
                <a:solidFill>
                  <a:srgbClr val="0B243A"/>
                </a:solidFill>
                <a:latin typeface="DejaVu Sans"/>
              </a:rPr>
              <a:t>comprueba en una</a:t>
            </a:r>
          </a:p>
          <a:p>
            <a:pPr>
              <a:lnSpc>
                <a:spcPct val="118000"/>
              </a:lnSpc>
              <a:spcAft>
                <a:spcPts val="0"/>
              </a:spcAft>
            </a:pPr>
            <a:r>
              <a:rPr sz="2000" b="0">
                <a:solidFill>
                  <a:srgbClr val="0B243A"/>
                </a:solidFill>
                <a:latin typeface="DejaVu Sans"/>
              </a:rPr>
              <a:t>situación nueva.</a:t>
            </a:r>
          </a:p>
        </p:txBody>
      </p:sp>
      <p:sp>
        <p:nvSpPr>
          <p:cNvPr id="25" name="Rounded Rectangle 24"/>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Retire la respuesta y la operación dadas; conserve el apoyo que todavía sea necesario.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18–22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Practique una intervención docente</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Actividad individual por Teams · 4 minutos · Error, pregunta y apoyo</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10</a:t>
            </a:r>
          </a:p>
        </p:txBody>
      </p:sp>
      <p:sp>
        <p:nvSpPr>
          <p:cNvPr id="13" name="Rounded Rectangle 12"/>
          <p:cNvSpPr/>
          <p:nvPr/>
        </p:nvSpPr>
        <p:spPr>
          <a:xfrm>
            <a:off x="571500" y="2159000"/>
            <a:ext cx="6667500" cy="33401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71500" y="2159000"/>
            <a:ext cx="63500" cy="33401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5500" y="2387600"/>
            <a:ext cx="61595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Un estudiante dice…</a:t>
            </a:r>
          </a:p>
        </p:txBody>
      </p:sp>
      <p:sp>
        <p:nvSpPr>
          <p:cNvPr id="16" name="TextBox 15"/>
          <p:cNvSpPr txBox="1"/>
          <p:nvPr/>
        </p:nvSpPr>
        <p:spPr>
          <a:xfrm>
            <a:off x="825500" y="3111500"/>
            <a:ext cx="6159500" cy="2197100"/>
          </a:xfrm>
          <a:prstGeom prst="rect">
            <a:avLst/>
          </a:prstGeom>
          <a:noFill/>
        </p:spPr>
        <p:txBody>
          <a:bodyPr wrap="square" lIns="0" rIns="0" tIns="0" bIns="0">
            <a:spAutoFit/>
          </a:bodyPr>
          <a:lstStyle/>
          <a:p>
            <a:pPr>
              <a:lnSpc>
                <a:spcPct val="118000"/>
              </a:lnSpc>
              <a:spcAft>
                <a:spcPts val="0"/>
              </a:spcAft>
            </a:pPr>
            <a:r>
              <a:rPr sz="2300" b="0">
                <a:solidFill>
                  <a:srgbClr val="0B243A"/>
                </a:solidFill>
                <a:latin typeface="DejaVu Sans"/>
              </a:rPr>
              <a:t>“Para 18 estudiantes usaré 3 mesas: 3 ×</a:t>
            </a:r>
          </a:p>
          <a:p>
            <a:pPr>
              <a:lnSpc>
                <a:spcPct val="118000"/>
              </a:lnSpc>
              <a:spcAft>
                <a:spcPts val="0"/>
              </a:spcAft>
            </a:pPr>
            <a:r>
              <a:rPr sz="2300" b="0">
                <a:solidFill>
                  <a:srgbClr val="0B243A"/>
                </a:solidFill>
                <a:latin typeface="DejaVu Sans"/>
              </a:rPr>
              <a:t>6 = 18”.</a:t>
            </a:r>
          </a:p>
          <a:p>
            <a:pPr>
              <a:lnSpc>
                <a:spcPct val="118000"/>
              </a:lnSpc>
              <a:spcAft>
                <a:spcPts val="0"/>
              </a:spcAft>
            </a:pPr>
            <a:r>
              <a:rPr sz="2300" b="0">
                <a:solidFill>
                  <a:srgbClr val="0B243A"/>
                </a:solidFill>
                <a:latin typeface="DejaVu Sans"/>
              </a:rPr>
              <a:t/>
            </a:r>
          </a:p>
          <a:p>
            <a:pPr>
              <a:lnSpc>
                <a:spcPct val="118000"/>
              </a:lnSpc>
              <a:spcAft>
                <a:spcPts val="0"/>
              </a:spcAft>
            </a:pPr>
            <a:r>
              <a:rPr sz="2300" b="0">
                <a:solidFill>
                  <a:srgbClr val="0B243A"/>
                </a:solidFill>
                <a:latin typeface="DejaVu Sans"/>
              </a:rPr>
              <a:t>¿Qué error atenderá primero? ¿Qué</a:t>
            </a:r>
          </a:p>
          <a:p>
            <a:pPr>
              <a:lnSpc>
                <a:spcPct val="118000"/>
              </a:lnSpc>
              <a:spcAft>
                <a:spcPts val="0"/>
              </a:spcAft>
            </a:pPr>
            <a:r>
              <a:rPr sz="2300" b="0">
                <a:solidFill>
                  <a:srgbClr val="0B243A"/>
                </a:solidFill>
                <a:latin typeface="DejaVu Sans"/>
              </a:rPr>
              <a:t>pregunta y apoyo ofrecerá?</a:t>
            </a:r>
          </a:p>
        </p:txBody>
      </p:sp>
      <p:sp>
        <p:nvSpPr>
          <p:cNvPr id="17" name="Rounded Rectangle 16"/>
          <p:cNvSpPr/>
          <p:nvPr/>
        </p:nvSpPr>
        <p:spPr>
          <a:xfrm>
            <a:off x="7556500" y="2159000"/>
            <a:ext cx="4064000" cy="33401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556500" y="2159000"/>
            <a:ext cx="63500" cy="33401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0500" y="2387600"/>
            <a:ext cx="35560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Trabaje</a:t>
            </a:r>
          </a:p>
          <a:p>
            <a:pPr>
              <a:lnSpc>
                <a:spcPct val="118000"/>
              </a:lnSpc>
              <a:spcAft>
                <a:spcPts val="0"/>
              </a:spcAft>
            </a:pPr>
            <a:r>
              <a:rPr sz="2200" b="1">
                <a:solidFill>
                  <a:srgbClr val="007F82"/>
                </a:solidFill>
                <a:latin typeface="DejaVu Sans"/>
              </a:rPr>
              <a:t>individualmente</a:t>
            </a:r>
          </a:p>
        </p:txBody>
      </p:sp>
      <p:sp>
        <p:nvSpPr>
          <p:cNvPr id="20" name="TextBox 19"/>
          <p:cNvSpPr txBox="1"/>
          <p:nvPr/>
        </p:nvSpPr>
        <p:spPr>
          <a:xfrm>
            <a:off x="7810500" y="3111500"/>
            <a:ext cx="3556000" cy="21971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1 min · Identifique el error.</a:t>
            </a:r>
          </a:p>
          <a:p>
            <a:pPr>
              <a:lnSpc>
                <a:spcPct val="118000"/>
              </a:lnSpc>
              <a:spcAft>
                <a:spcPts val="0"/>
              </a:spcAft>
            </a:pPr>
            <a:r>
              <a:rPr sz="2000" b="0">
                <a:solidFill>
                  <a:srgbClr val="0B243A"/>
                </a:solidFill>
                <a:latin typeface="DejaVu Sans"/>
              </a:rPr>
              <a:t/>
            </a:r>
          </a:p>
          <a:p>
            <a:pPr>
              <a:lnSpc>
                <a:spcPct val="118000"/>
              </a:lnSpc>
              <a:spcAft>
                <a:spcPts val="0"/>
              </a:spcAft>
            </a:pPr>
            <a:r>
              <a:rPr sz="2000" b="0">
                <a:solidFill>
                  <a:srgbClr val="0B243A"/>
                </a:solidFill>
                <a:latin typeface="DejaVu Sans"/>
              </a:rPr>
              <a:t>2 min · Redacte pregunta y</a:t>
            </a:r>
          </a:p>
          <a:p>
            <a:pPr>
              <a:lnSpc>
                <a:spcPct val="118000"/>
              </a:lnSpc>
              <a:spcAft>
                <a:spcPts val="0"/>
              </a:spcAft>
            </a:pPr>
            <a:r>
              <a:rPr sz="2000" b="0">
                <a:solidFill>
                  <a:srgbClr val="0B243A"/>
                </a:solidFill>
                <a:latin typeface="DejaVu Sans"/>
              </a:rPr>
              <a:t>apoyo.</a:t>
            </a:r>
          </a:p>
          <a:p>
            <a:pPr>
              <a:lnSpc>
                <a:spcPct val="118000"/>
              </a:lnSpc>
              <a:spcAft>
                <a:spcPts val="0"/>
              </a:spcAft>
            </a:pPr>
            <a:r>
              <a:rPr sz="2000" b="0">
                <a:solidFill>
                  <a:srgbClr val="0B243A"/>
                </a:solidFill>
                <a:latin typeface="DejaVu Sans"/>
              </a:rPr>
              <a:t/>
            </a:r>
          </a:p>
          <a:p>
            <a:pPr>
              <a:lnSpc>
                <a:spcPct val="118000"/>
              </a:lnSpc>
              <a:spcAft>
                <a:spcPts val="0"/>
              </a:spcAft>
            </a:pPr>
            <a:r>
              <a:rPr sz="2000" b="0">
                <a:solidFill>
                  <a:srgbClr val="0B243A"/>
                </a:solidFill>
                <a:latin typeface="DejaVu Sans"/>
              </a:rPr>
              <a:t>1 min · Publique en el chat.</a:t>
            </a:r>
          </a:p>
        </p:txBody>
      </p:sp>
      <p:sp>
        <p:nvSpPr>
          <p:cNvPr id="21" name="Rounded Rectangle 20"/>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Chat: “Error: … / Pregunta: … / Apoyo: …”. Evite dar la solución completa.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22–23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Retroalimentación a las intervenciones</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El facilitador comenta dos respuestas del chat y modela una mejora</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11</a:t>
            </a:r>
          </a:p>
        </p:txBody>
      </p:sp>
      <p:sp>
        <p:nvSpPr>
          <p:cNvPr id="13" name="Rectangle 12"/>
          <p:cNvSpPr/>
          <p:nvPr/>
        </p:nvSpPr>
        <p:spPr>
          <a:xfrm>
            <a:off x="571500" y="2222500"/>
            <a:ext cx="4572000" cy="838200"/>
          </a:xfrm>
          <a:prstGeom prst="rect">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23900" y="2349500"/>
            <a:ext cx="1981200" cy="6858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Mesas</a:t>
            </a:r>
          </a:p>
        </p:txBody>
      </p:sp>
      <p:sp>
        <p:nvSpPr>
          <p:cNvPr id="15" name="TextBox 14"/>
          <p:cNvSpPr txBox="1"/>
          <p:nvPr/>
        </p:nvSpPr>
        <p:spPr>
          <a:xfrm>
            <a:off x="3009900" y="2349500"/>
            <a:ext cx="1981200" cy="6858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Puestos</a:t>
            </a:r>
          </a:p>
        </p:txBody>
      </p:sp>
      <p:sp>
        <p:nvSpPr>
          <p:cNvPr id="16" name="Rectangle 15"/>
          <p:cNvSpPr/>
          <p:nvPr/>
        </p:nvSpPr>
        <p:spPr>
          <a:xfrm>
            <a:off x="571500" y="3060700"/>
            <a:ext cx="4572000" cy="838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3900" y="3187700"/>
            <a:ext cx="1981200" cy="6858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3</a:t>
            </a:r>
          </a:p>
        </p:txBody>
      </p:sp>
      <p:sp>
        <p:nvSpPr>
          <p:cNvPr id="18" name="TextBox 17"/>
          <p:cNvSpPr txBox="1"/>
          <p:nvPr/>
        </p:nvSpPr>
        <p:spPr>
          <a:xfrm>
            <a:off x="3009900" y="3187700"/>
            <a:ext cx="1981200" cy="6858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14</a:t>
            </a:r>
          </a:p>
        </p:txBody>
      </p:sp>
      <p:sp>
        <p:nvSpPr>
          <p:cNvPr id="19" name="Rectangle 18"/>
          <p:cNvSpPr/>
          <p:nvPr/>
        </p:nvSpPr>
        <p:spPr>
          <a:xfrm>
            <a:off x="571500" y="3898900"/>
            <a:ext cx="4572000" cy="838200"/>
          </a:xfrm>
          <a:prstGeom prst="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23900" y="4025900"/>
            <a:ext cx="1981200" cy="6858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4</a:t>
            </a:r>
          </a:p>
        </p:txBody>
      </p:sp>
      <p:sp>
        <p:nvSpPr>
          <p:cNvPr id="21" name="TextBox 20"/>
          <p:cNvSpPr txBox="1"/>
          <p:nvPr/>
        </p:nvSpPr>
        <p:spPr>
          <a:xfrm>
            <a:off x="3009900" y="4025900"/>
            <a:ext cx="1981200" cy="6858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18</a:t>
            </a:r>
          </a:p>
        </p:txBody>
      </p:sp>
      <p:sp>
        <p:nvSpPr>
          <p:cNvPr id="22" name="Rounded Rectangle 21"/>
          <p:cNvSpPr/>
          <p:nvPr/>
        </p:nvSpPr>
        <p:spPr>
          <a:xfrm>
            <a:off x="5524500" y="2222500"/>
            <a:ext cx="6096000" cy="27940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524500" y="2222500"/>
            <a:ext cx="63500" cy="27940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778500" y="2451100"/>
            <a:ext cx="55880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Una intervención útil</a:t>
            </a:r>
          </a:p>
        </p:txBody>
      </p:sp>
      <p:sp>
        <p:nvSpPr>
          <p:cNvPr id="25" name="TextBox 24"/>
          <p:cNvSpPr txBox="1"/>
          <p:nvPr/>
        </p:nvSpPr>
        <p:spPr>
          <a:xfrm>
            <a:off x="5778500" y="3175000"/>
            <a:ext cx="5588000" cy="1651000"/>
          </a:xfrm>
          <a:prstGeom prst="rect">
            <a:avLst/>
          </a:prstGeom>
          <a:noFill/>
        </p:spPr>
        <p:txBody>
          <a:bodyPr wrap="square" lIns="0" rIns="0" tIns="0" bIns="0">
            <a:spAutoFit/>
          </a:bodyPr>
          <a:lstStyle/>
          <a:p>
            <a:pPr>
              <a:lnSpc>
                <a:spcPct val="118000"/>
              </a:lnSpc>
              <a:spcAft>
                <a:spcPts val="0"/>
              </a:spcAft>
            </a:pPr>
            <a:r>
              <a:rPr sz="2200" b="0">
                <a:solidFill>
                  <a:srgbClr val="0B243A"/>
                </a:solidFill>
                <a:latin typeface="DejaVu Sans"/>
              </a:rPr>
              <a:t>Pregunta: “¿Qué puestos desaparecen</a:t>
            </a:r>
          </a:p>
          <a:p>
            <a:pPr>
              <a:lnSpc>
                <a:spcPct val="118000"/>
              </a:lnSpc>
              <a:spcAft>
                <a:spcPts val="0"/>
              </a:spcAft>
            </a:pPr>
            <a:r>
              <a:rPr sz="2200" b="0">
                <a:solidFill>
                  <a:srgbClr val="0B243A"/>
                </a:solidFill>
                <a:latin typeface="DejaVu Sans"/>
              </a:rPr>
              <a:t>al unir las mesas?”</a:t>
            </a:r>
          </a:p>
          <a:p>
            <a:pPr>
              <a:lnSpc>
                <a:spcPct val="118000"/>
              </a:lnSpc>
              <a:spcAft>
                <a:spcPts val="0"/>
              </a:spcAft>
            </a:pPr>
            <a:r>
              <a:rPr sz="2200" b="0">
                <a:solidFill>
                  <a:srgbClr val="0B243A"/>
                </a:solidFill>
                <a:latin typeface="DejaVu Sans"/>
              </a:rPr>
              <a:t/>
            </a:r>
          </a:p>
          <a:p>
            <a:pPr>
              <a:lnSpc>
                <a:spcPct val="118000"/>
              </a:lnSpc>
              <a:spcAft>
                <a:spcPts val="0"/>
              </a:spcAft>
            </a:pPr>
            <a:r>
              <a:rPr sz="2200" b="0">
                <a:solidFill>
                  <a:srgbClr val="0B243A"/>
                </a:solidFill>
                <a:latin typeface="DejaVu Sans"/>
              </a:rPr>
              <a:t>Apoyo: dos rectángulos y fichas para</a:t>
            </a:r>
          </a:p>
          <a:p>
            <a:pPr>
              <a:lnSpc>
                <a:spcPct val="118000"/>
              </a:lnSpc>
              <a:spcAft>
                <a:spcPts val="0"/>
              </a:spcAft>
            </a:pPr>
            <a:r>
              <a:rPr sz="2200" b="0">
                <a:solidFill>
                  <a:srgbClr val="0B243A"/>
                </a:solidFill>
                <a:latin typeface="DejaVu Sans"/>
              </a:rPr>
              <a:t>reconstruir la situación.</a:t>
            </a:r>
          </a:p>
        </p:txBody>
      </p:sp>
      <p:sp>
        <p:nvSpPr>
          <p:cNvPr id="26" name="Rounded Rectangle 25"/>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La pregunta dirige la atención al error; el estudiante revisa y toma la decisión.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23–25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Diseñe una comprobación individual</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Actividad docente por Teams · 2 minutos · Qué pedir y qué observar</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12</a:t>
            </a:r>
          </a:p>
        </p:txBody>
      </p:sp>
      <p:sp>
        <p:nvSpPr>
          <p:cNvPr id="13" name="Rounded Rectangle 12"/>
          <p:cNvSpPr/>
          <p:nvPr/>
        </p:nvSpPr>
        <p:spPr>
          <a:xfrm>
            <a:off x="571500" y="2159000"/>
            <a:ext cx="6667500" cy="33782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71500" y="2159000"/>
            <a:ext cx="63500" cy="33782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5500" y="2387600"/>
            <a:ext cx="61595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¿Y para 27 estudiantes?</a:t>
            </a:r>
          </a:p>
        </p:txBody>
      </p:sp>
      <p:sp>
        <p:nvSpPr>
          <p:cNvPr id="16" name="TextBox 15"/>
          <p:cNvSpPr txBox="1"/>
          <p:nvPr/>
        </p:nvSpPr>
        <p:spPr>
          <a:xfrm>
            <a:off x="825500" y="3111500"/>
            <a:ext cx="6159500" cy="2235200"/>
          </a:xfrm>
          <a:prstGeom prst="rect">
            <a:avLst/>
          </a:prstGeom>
          <a:noFill/>
        </p:spPr>
        <p:txBody>
          <a:bodyPr wrap="square" lIns="0" rIns="0" tIns="0" bIns="0">
            <a:spAutoFit/>
          </a:bodyPr>
          <a:lstStyle/>
          <a:p>
            <a:pPr>
              <a:lnSpc>
                <a:spcPct val="118000"/>
              </a:lnSpc>
              <a:spcAft>
                <a:spcPts val="0"/>
              </a:spcAft>
            </a:pPr>
            <a:r>
              <a:rPr sz="2600" b="0">
                <a:solidFill>
                  <a:srgbClr val="0B243A"/>
                </a:solidFill>
                <a:latin typeface="DejaVu Sans"/>
              </a:rPr>
              <a:t>Las mesas conservan la misma</a:t>
            </a:r>
          </a:p>
          <a:p>
            <a:pPr>
              <a:lnSpc>
                <a:spcPct val="118000"/>
              </a:lnSpc>
              <a:spcAft>
                <a:spcPts val="0"/>
              </a:spcAft>
            </a:pPr>
            <a:r>
              <a:rPr sz="2600" b="0">
                <a:solidFill>
                  <a:srgbClr val="0B243A"/>
                </a:solidFill>
                <a:latin typeface="DejaVu Sans"/>
              </a:rPr>
              <a:t>disposición.</a:t>
            </a:r>
          </a:p>
          <a:p>
            <a:pPr>
              <a:lnSpc>
                <a:spcPct val="118000"/>
              </a:lnSpc>
              <a:spcAft>
                <a:spcPts val="0"/>
              </a:spcAft>
            </a:pPr>
            <a:r>
              <a:rPr sz="2600" b="0">
                <a:solidFill>
                  <a:srgbClr val="0B243A"/>
                </a:solidFill>
                <a:latin typeface="DejaVu Sans"/>
              </a:rPr>
              <a:t/>
            </a:r>
          </a:p>
          <a:p>
            <a:pPr>
              <a:lnSpc>
                <a:spcPct val="118000"/>
              </a:lnSpc>
              <a:spcAft>
                <a:spcPts val="0"/>
              </a:spcAft>
            </a:pPr>
            <a:r>
              <a:rPr sz="2600" b="0">
                <a:solidFill>
                  <a:srgbClr val="0B243A"/>
                </a:solidFill>
                <a:latin typeface="DejaVu Sans"/>
              </a:rPr>
              <a:t>¿Cuál es el mínimo de mesas para</a:t>
            </a:r>
          </a:p>
          <a:p>
            <a:pPr>
              <a:lnSpc>
                <a:spcPct val="118000"/>
              </a:lnSpc>
              <a:spcAft>
                <a:spcPts val="0"/>
              </a:spcAft>
            </a:pPr>
            <a:r>
              <a:rPr sz="2600" b="0">
                <a:solidFill>
                  <a:srgbClr val="0B243A"/>
                </a:solidFill>
                <a:latin typeface="DejaVu Sans"/>
              </a:rPr>
              <a:t>sentar a todos?</a:t>
            </a:r>
          </a:p>
        </p:txBody>
      </p:sp>
      <p:sp>
        <p:nvSpPr>
          <p:cNvPr id="17" name="Rounded Rectangle 16"/>
          <p:cNvSpPr/>
          <p:nvPr/>
        </p:nvSpPr>
        <p:spPr>
          <a:xfrm>
            <a:off x="7556500" y="2159000"/>
            <a:ext cx="4064000" cy="33782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556500" y="2159000"/>
            <a:ext cx="63500" cy="33782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0500" y="2387600"/>
            <a:ext cx="35560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Decida qué observará</a:t>
            </a:r>
          </a:p>
        </p:txBody>
      </p:sp>
      <p:sp>
        <p:nvSpPr>
          <p:cNvPr id="20" name="TextBox 19"/>
          <p:cNvSpPr txBox="1"/>
          <p:nvPr/>
        </p:nvSpPr>
        <p:spPr>
          <a:xfrm>
            <a:off x="7810500" y="3111500"/>
            <a:ext cx="3556000" cy="2235200"/>
          </a:xfrm>
          <a:prstGeom prst="rect">
            <a:avLst/>
          </a:prstGeom>
          <a:noFill/>
        </p:spPr>
        <p:txBody>
          <a:bodyPr wrap="square" lIns="0" rIns="0" tIns="0" bIns="0">
            <a:spAutoFit/>
          </a:bodyPr>
          <a:lstStyle/>
          <a:p>
            <a:pPr>
              <a:lnSpc>
                <a:spcPct val="118000"/>
              </a:lnSpc>
              <a:spcAft>
                <a:spcPts val="0"/>
              </a:spcAft>
            </a:pPr>
            <a:r>
              <a:rPr sz="2300" b="0">
                <a:solidFill>
                  <a:srgbClr val="0B243A"/>
                </a:solidFill>
                <a:latin typeface="DejaVu Sans"/>
              </a:rPr>
              <a:t>Pida al estudiante una</a:t>
            </a:r>
          </a:p>
          <a:p>
            <a:pPr>
              <a:lnSpc>
                <a:spcPct val="118000"/>
              </a:lnSpc>
              <a:spcAft>
                <a:spcPts val="0"/>
              </a:spcAft>
            </a:pPr>
            <a:r>
              <a:rPr sz="2300" b="0">
                <a:solidFill>
                  <a:srgbClr val="0B243A"/>
                </a:solidFill>
                <a:latin typeface="DejaVu Sans"/>
              </a:rPr>
              <a:t>representación, una</a:t>
            </a:r>
          </a:p>
          <a:p>
            <a:pPr>
              <a:lnSpc>
                <a:spcPct val="118000"/>
              </a:lnSpc>
              <a:spcAft>
                <a:spcPts val="0"/>
              </a:spcAft>
            </a:pPr>
            <a:r>
              <a:rPr sz="2300" b="0">
                <a:solidFill>
                  <a:srgbClr val="0B243A"/>
                </a:solidFill>
                <a:latin typeface="DejaVu Sans"/>
              </a:rPr>
              <a:t>decisión y la</a:t>
            </a:r>
          </a:p>
          <a:p>
            <a:pPr>
              <a:lnSpc>
                <a:spcPct val="118000"/>
              </a:lnSpc>
              <a:spcAft>
                <a:spcPts val="0"/>
              </a:spcAft>
            </a:pPr>
            <a:r>
              <a:rPr sz="2300" b="0">
                <a:solidFill>
                  <a:srgbClr val="0B243A"/>
                </a:solidFill>
                <a:latin typeface="DejaVu Sans"/>
              </a:rPr>
              <a:t>comprobación de una</a:t>
            </a:r>
          </a:p>
          <a:p>
            <a:pPr>
              <a:lnSpc>
                <a:spcPct val="118000"/>
              </a:lnSpc>
              <a:spcAft>
                <a:spcPts val="0"/>
              </a:spcAft>
            </a:pPr>
            <a:r>
              <a:rPr sz="2300" b="0">
                <a:solidFill>
                  <a:srgbClr val="0B243A"/>
                </a:solidFill>
                <a:latin typeface="DejaVu Sans"/>
              </a:rPr>
              <a:t>mesa menos.</a:t>
            </a:r>
          </a:p>
        </p:txBody>
      </p:sp>
      <p:sp>
        <p:nvSpPr>
          <p:cNvPr id="21" name="Rounded Rectangle 20"/>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Chat: “Consigna: … / Evidencia que observaré: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25–27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Observe el paso que necesita apoyo</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Respuesta: 7 mesas → 30 puestos; 6 mesas → 26 puestos</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13</a:t>
            </a:r>
          </a:p>
        </p:txBody>
      </p:sp>
      <p:sp>
        <p:nvSpPr>
          <p:cNvPr id="13" name="Rectangle 12"/>
          <p:cNvSpPr/>
          <p:nvPr/>
        </p:nvSpPr>
        <p:spPr>
          <a:xfrm>
            <a:off x="571500" y="2209800"/>
            <a:ext cx="11049000" cy="647700"/>
          </a:xfrm>
          <a:prstGeom prst="rect">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23900" y="2336800"/>
            <a:ext cx="5664200" cy="4953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Evidencia observable</a:t>
            </a:r>
          </a:p>
        </p:txBody>
      </p:sp>
      <p:sp>
        <p:nvSpPr>
          <p:cNvPr id="15" name="TextBox 14"/>
          <p:cNvSpPr txBox="1"/>
          <p:nvPr/>
        </p:nvSpPr>
        <p:spPr>
          <a:xfrm>
            <a:off x="6692900" y="2336800"/>
            <a:ext cx="4775200" cy="4953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Si falta, el siguiente apoyo es…</a:t>
            </a:r>
          </a:p>
        </p:txBody>
      </p:sp>
      <p:sp>
        <p:nvSpPr>
          <p:cNvPr id="16" name="Rectangle 15"/>
          <p:cNvSpPr/>
          <p:nvPr/>
        </p:nvSpPr>
        <p:spPr>
          <a:xfrm>
            <a:off x="571500" y="2857500"/>
            <a:ext cx="11049000" cy="6477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3900" y="2984500"/>
            <a:ext cx="5664200" cy="4953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Define qué busca y las condiciones.</a:t>
            </a:r>
          </a:p>
        </p:txBody>
      </p:sp>
      <p:sp>
        <p:nvSpPr>
          <p:cNvPr id="18" name="TextBox 17"/>
          <p:cNvSpPr txBox="1"/>
          <p:nvPr/>
        </p:nvSpPr>
        <p:spPr>
          <a:xfrm>
            <a:off x="6692900" y="2984500"/>
            <a:ext cx="4775200" cy="4953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Reformular la pregunta sin calcular.</a:t>
            </a:r>
          </a:p>
        </p:txBody>
      </p:sp>
      <p:sp>
        <p:nvSpPr>
          <p:cNvPr id="19" name="Rectangle 18"/>
          <p:cNvSpPr/>
          <p:nvPr/>
        </p:nvSpPr>
        <p:spPr>
          <a:xfrm>
            <a:off x="571500" y="3505200"/>
            <a:ext cx="11049000" cy="647700"/>
          </a:xfrm>
          <a:prstGeom prst="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23900" y="3632200"/>
            <a:ext cx="5664200" cy="4953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El modelo explica el aumento de 4.</a:t>
            </a:r>
          </a:p>
        </p:txBody>
      </p:sp>
      <p:sp>
        <p:nvSpPr>
          <p:cNvPr id="21" name="TextBox 20"/>
          <p:cNvSpPr txBox="1"/>
          <p:nvPr/>
        </p:nvSpPr>
        <p:spPr>
          <a:xfrm>
            <a:off x="6692900" y="3632200"/>
            <a:ext cx="4775200" cy="4953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Construir 1 y 2 mesas con fichas.</a:t>
            </a:r>
          </a:p>
        </p:txBody>
      </p:sp>
      <p:sp>
        <p:nvSpPr>
          <p:cNvPr id="22" name="Rectangle 21"/>
          <p:cNvSpPr/>
          <p:nvPr/>
        </p:nvSpPr>
        <p:spPr>
          <a:xfrm>
            <a:off x="571500" y="4152900"/>
            <a:ext cx="11049000" cy="6477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23900" y="4279900"/>
            <a:ext cx="5664200" cy="4953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Relaciona plan, cálculos y unidades.</a:t>
            </a:r>
          </a:p>
        </p:txBody>
      </p:sp>
      <p:sp>
        <p:nvSpPr>
          <p:cNvPr id="24" name="TextBox 23"/>
          <p:cNvSpPr txBox="1"/>
          <p:nvPr/>
        </p:nvSpPr>
        <p:spPr>
          <a:xfrm>
            <a:off x="6692900" y="4279900"/>
            <a:ext cx="4775200" cy="4953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Explicar qué cuenta cada número.</a:t>
            </a:r>
          </a:p>
        </p:txBody>
      </p:sp>
      <p:sp>
        <p:nvSpPr>
          <p:cNvPr id="25" name="Rectangle 24"/>
          <p:cNvSpPr/>
          <p:nvPr/>
        </p:nvSpPr>
        <p:spPr>
          <a:xfrm>
            <a:off x="571500" y="4800600"/>
            <a:ext cx="11049000" cy="647700"/>
          </a:xfrm>
          <a:prstGeom prst="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23900" y="4927600"/>
            <a:ext cx="5664200" cy="4953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Justifica que 7 bastan y 6 no.</a:t>
            </a:r>
          </a:p>
        </p:txBody>
      </p:sp>
      <p:sp>
        <p:nvSpPr>
          <p:cNvPr id="27" name="TextBox 26"/>
          <p:cNvSpPr txBox="1"/>
          <p:nvPr/>
        </p:nvSpPr>
        <p:spPr>
          <a:xfrm>
            <a:off x="6692900" y="4927600"/>
            <a:ext cx="4775200" cy="495300"/>
          </a:xfrm>
          <a:prstGeom prst="rect">
            <a:avLst/>
          </a:prstGeom>
          <a:noFill/>
        </p:spPr>
        <p:txBody>
          <a:bodyPr wrap="square" lIns="0" rIns="0" tIns="0" bIns="0">
            <a:spAutoFit/>
          </a:bodyPr>
          <a:lstStyle/>
          <a:p>
            <a:pPr>
              <a:lnSpc>
                <a:spcPct val="118000"/>
              </a:lnSpc>
              <a:spcAft>
                <a:spcPts val="0"/>
              </a:spcAft>
            </a:pPr>
            <a:r>
              <a:rPr sz="1700" b="0">
                <a:solidFill>
                  <a:srgbClr val="0B243A"/>
                </a:solidFill>
                <a:latin typeface="DejaVu Sans"/>
              </a:rPr>
              <a:t>Comparar 26 y 30 con los 27 necesarios.</a:t>
            </a:r>
          </a:p>
        </p:txBody>
      </p:sp>
      <p:sp>
        <p:nvSpPr>
          <p:cNvPr id="28" name="Rounded Rectangle 27"/>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Registre A: autónomo · P: con apoyo · N: todavía no lo muestra. Anote cuál apoyo.</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27–28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La misma rutina; distinta profundidad</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Adaptación docente propuesta · Seleccione según el avance del grupo</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14</a:t>
            </a:r>
          </a:p>
        </p:txBody>
      </p:sp>
      <p:sp>
        <p:nvSpPr>
          <p:cNvPr id="13" name="Rounded Rectangle 12"/>
          <p:cNvSpPr/>
          <p:nvPr/>
        </p:nvSpPr>
        <p:spPr>
          <a:xfrm>
            <a:off x="571500" y="2159000"/>
            <a:ext cx="3479800" cy="34290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71500" y="2159000"/>
            <a:ext cx="63500" cy="34290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5500" y="2387600"/>
            <a:ext cx="29718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4.º–6.º</a:t>
            </a:r>
          </a:p>
        </p:txBody>
      </p:sp>
      <p:sp>
        <p:nvSpPr>
          <p:cNvPr id="16" name="TextBox 15"/>
          <p:cNvSpPr txBox="1"/>
          <p:nvPr/>
        </p:nvSpPr>
        <p:spPr>
          <a:xfrm>
            <a:off x="825500" y="3111500"/>
            <a:ext cx="2971800" cy="22860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Construir con fichas.</a:t>
            </a:r>
          </a:p>
          <a:p>
            <a:pPr>
              <a:lnSpc>
                <a:spcPct val="118000"/>
              </a:lnSpc>
              <a:spcAft>
                <a:spcPts val="0"/>
              </a:spcAft>
            </a:pPr>
            <a:r>
              <a:rPr sz="2000" b="0">
                <a:solidFill>
                  <a:srgbClr val="0B243A"/>
                </a:solidFill>
                <a:latin typeface="DejaVu Sans"/>
              </a:rPr>
              <a:t>Dibujar y contar.</a:t>
            </a:r>
          </a:p>
          <a:p>
            <a:pPr>
              <a:lnSpc>
                <a:spcPct val="118000"/>
              </a:lnSpc>
              <a:spcAft>
                <a:spcPts val="0"/>
              </a:spcAft>
            </a:pPr>
            <a:r>
              <a:rPr sz="2000" b="0">
                <a:solidFill>
                  <a:srgbClr val="0B243A"/>
                </a:solidFill>
                <a:latin typeface="DejaVu Sans"/>
              </a:rPr>
              <a:t>Comparar</a:t>
            </a:r>
          </a:p>
          <a:p>
            <a:pPr>
              <a:lnSpc>
                <a:spcPct val="118000"/>
              </a:lnSpc>
              <a:spcAft>
                <a:spcPts val="0"/>
              </a:spcAft>
            </a:pPr>
            <a:r>
              <a:rPr sz="2000" b="0">
                <a:solidFill>
                  <a:srgbClr val="0B243A"/>
                </a:solidFill>
                <a:latin typeface="DejaVu Sans"/>
              </a:rPr>
              <a:t>capacidades.</a:t>
            </a:r>
          </a:p>
          <a:p>
            <a:pPr>
              <a:lnSpc>
                <a:spcPct val="118000"/>
              </a:lnSpc>
              <a:spcAft>
                <a:spcPts val="0"/>
              </a:spcAft>
            </a:pPr>
            <a:r>
              <a:rPr sz="2000" b="0">
                <a:solidFill>
                  <a:srgbClr val="0B243A"/>
                </a:solidFill>
                <a:latin typeface="DejaVu Sans"/>
              </a:rPr>
              <a:t>Justificar el mínimo.</a:t>
            </a:r>
          </a:p>
        </p:txBody>
      </p:sp>
      <p:sp>
        <p:nvSpPr>
          <p:cNvPr id="17" name="Rounded Rectangle 16"/>
          <p:cNvSpPr/>
          <p:nvPr/>
        </p:nvSpPr>
        <p:spPr>
          <a:xfrm>
            <a:off x="4356100" y="2159000"/>
            <a:ext cx="3479800" cy="34290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356100" y="2159000"/>
            <a:ext cx="63500" cy="34290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10100" y="2387600"/>
            <a:ext cx="29718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7.º–8.º</a:t>
            </a:r>
          </a:p>
        </p:txBody>
      </p:sp>
      <p:sp>
        <p:nvSpPr>
          <p:cNvPr id="20" name="TextBox 19"/>
          <p:cNvSpPr txBox="1"/>
          <p:nvPr/>
        </p:nvSpPr>
        <p:spPr>
          <a:xfrm>
            <a:off x="4610100" y="3111500"/>
            <a:ext cx="2971800" cy="22860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Conectar tabla y</a:t>
            </a:r>
          </a:p>
          <a:p>
            <a:pPr>
              <a:lnSpc>
                <a:spcPct val="118000"/>
              </a:lnSpc>
              <a:spcAft>
                <a:spcPts val="0"/>
              </a:spcAft>
            </a:pPr>
            <a:r>
              <a:rPr sz="2000" b="0">
                <a:solidFill>
                  <a:srgbClr val="0B243A"/>
                </a:solidFill>
                <a:latin typeface="DejaVu Sans"/>
              </a:rPr>
              <a:t>expresión:</a:t>
            </a:r>
          </a:p>
          <a:p>
            <a:pPr>
              <a:lnSpc>
                <a:spcPct val="118000"/>
              </a:lnSpc>
              <a:spcAft>
                <a:spcPts val="0"/>
              </a:spcAft>
            </a:pPr>
            <a:r>
              <a:rPr sz="2000" b="0">
                <a:solidFill>
                  <a:srgbClr val="0B243A"/>
                </a:solidFill>
                <a:latin typeface="DejaVu Sans"/>
              </a:rPr>
              <a:t>C(n) = 4n + 2</a:t>
            </a:r>
          </a:p>
          <a:p>
            <a:pPr>
              <a:lnSpc>
                <a:spcPct val="118000"/>
              </a:lnSpc>
              <a:spcAft>
                <a:spcPts val="0"/>
              </a:spcAft>
            </a:pPr>
            <a:r>
              <a:rPr sz="2000" b="0">
                <a:solidFill>
                  <a:srgbClr val="0B243A"/>
                </a:solidFill>
                <a:latin typeface="DejaVu Sans"/>
              </a:rPr>
              <a:t/>
            </a:r>
          </a:p>
          <a:p>
            <a:pPr>
              <a:lnSpc>
                <a:spcPct val="118000"/>
              </a:lnSpc>
              <a:spcAft>
                <a:spcPts val="0"/>
              </a:spcAft>
            </a:pPr>
            <a:r>
              <a:rPr sz="2000" b="0">
                <a:solidFill>
                  <a:srgbClr val="0B243A"/>
                </a:solidFill>
                <a:latin typeface="DejaVu Sans"/>
              </a:rPr>
              <a:t>Explicar el aumento de</a:t>
            </a:r>
          </a:p>
          <a:p>
            <a:pPr>
              <a:lnSpc>
                <a:spcPct val="118000"/>
              </a:lnSpc>
              <a:spcAft>
                <a:spcPts val="0"/>
              </a:spcAft>
            </a:pPr>
            <a:r>
              <a:rPr sz="2000" b="0">
                <a:solidFill>
                  <a:srgbClr val="0B243A"/>
                </a:solidFill>
                <a:latin typeface="DejaVu Sans"/>
              </a:rPr>
              <a:t>4; n es entero positivo.</a:t>
            </a:r>
          </a:p>
        </p:txBody>
      </p:sp>
      <p:sp>
        <p:nvSpPr>
          <p:cNvPr id="21" name="Rounded Rectangle 20"/>
          <p:cNvSpPr/>
          <p:nvPr/>
        </p:nvSpPr>
        <p:spPr>
          <a:xfrm>
            <a:off x="8140700" y="2159000"/>
            <a:ext cx="3479800" cy="34290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140700" y="2159000"/>
            <a:ext cx="63500" cy="34290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394700" y="2387600"/>
            <a:ext cx="29718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9.º–12.º</a:t>
            </a:r>
          </a:p>
        </p:txBody>
      </p:sp>
      <p:sp>
        <p:nvSpPr>
          <p:cNvPr id="24" name="TextBox 23"/>
          <p:cNvSpPr txBox="1"/>
          <p:nvPr/>
        </p:nvSpPr>
        <p:spPr>
          <a:xfrm>
            <a:off x="8394700" y="3111500"/>
            <a:ext cx="2971800" cy="22860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Justificar:</a:t>
            </a:r>
          </a:p>
          <a:p>
            <a:pPr>
              <a:lnSpc>
                <a:spcPct val="118000"/>
              </a:lnSpc>
              <a:spcAft>
                <a:spcPts val="0"/>
              </a:spcAft>
            </a:pPr>
            <a:r>
              <a:rPr sz="2000" b="0">
                <a:solidFill>
                  <a:srgbClr val="0B243A"/>
                </a:solidFill>
                <a:latin typeface="DejaVu Sans"/>
              </a:rPr>
              <a:t>6n − 2(n − 1)</a:t>
            </a:r>
          </a:p>
          <a:p>
            <a:pPr>
              <a:lnSpc>
                <a:spcPct val="118000"/>
              </a:lnSpc>
              <a:spcAft>
                <a:spcPts val="0"/>
              </a:spcAft>
            </a:pPr>
            <a:r>
              <a:rPr sz="2000" b="0">
                <a:solidFill>
                  <a:srgbClr val="0B243A"/>
                </a:solidFill>
                <a:latin typeface="DejaVu Sans"/>
              </a:rPr>
              <a:t/>
            </a:r>
          </a:p>
          <a:p>
            <a:pPr>
              <a:lnSpc>
                <a:spcPct val="118000"/>
              </a:lnSpc>
              <a:spcAft>
                <a:spcPts val="0"/>
              </a:spcAft>
            </a:pPr>
            <a:r>
              <a:rPr sz="2000" b="0">
                <a:solidFill>
                  <a:srgbClr val="0B243A"/>
                </a:solidFill>
                <a:latin typeface="DejaVu Sans"/>
              </a:rPr>
              <a:t>Comparar 10 mesas en</a:t>
            </a:r>
          </a:p>
          <a:p>
            <a:pPr>
              <a:lnSpc>
                <a:spcPct val="118000"/>
              </a:lnSpc>
              <a:spcAft>
                <a:spcPts val="0"/>
              </a:spcAft>
            </a:pPr>
            <a:r>
              <a:rPr sz="2000" b="0">
                <a:solidFill>
                  <a:srgbClr val="0B243A"/>
                </a:solidFill>
                <a:latin typeface="DejaVu Sans"/>
              </a:rPr>
              <a:t>una fila o dos filas de</a:t>
            </a:r>
          </a:p>
          <a:p>
            <a:pPr>
              <a:lnSpc>
                <a:spcPct val="118000"/>
              </a:lnSpc>
              <a:spcAft>
                <a:spcPts val="0"/>
              </a:spcAft>
            </a:pPr>
            <a:r>
              <a:rPr sz="2000" b="0">
                <a:solidFill>
                  <a:srgbClr val="0B243A"/>
                </a:solidFill>
                <a:latin typeface="DejaVu Sans"/>
              </a:rPr>
              <a:t>5.</a:t>
            </a:r>
          </a:p>
        </p:txBody>
      </p:sp>
      <p:sp>
        <p:nvSpPr>
          <p:cNvPr id="25" name="Rounded Rectangle 24"/>
          <p:cNvSpPr/>
          <p:nvPr/>
        </p:nvSpPr>
        <p:spPr>
          <a:xfrm>
            <a:off x="571500" y="5778500"/>
            <a:ext cx="11049000" cy="533400"/>
          </a:xfrm>
          <a:prstGeom prst="roundRect">
            <a:avLst>
              <a:gd name="adj" fmla="val 8000"/>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62000" y="5905500"/>
            <a:ext cx="10668000" cy="368300"/>
          </a:xfrm>
          <a:prstGeom prst="rect">
            <a:avLst/>
          </a:prstGeom>
          <a:noFill/>
        </p:spPr>
        <p:txBody>
          <a:bodyPr wrap="square" lIns="0" rIns="0" tIns="0" bIns="0">
            <a:spAutoFit/>
          </a:bodyPr>
          <a:lstStyle/>
          <a:p>
            <a:pPr>
              <a:lnSpc>
                <a:spcPct val="118000"/>
              </a:lnSpc>
              <a:spcAft>
                <a:spcPts val="0"/>
              </a:spcAft>
            </a:pPr>
            <a:r>
              <a:rPr sz="1700" b="1">
                <a:solidFill>
                  <a:srgbClr val="007F82"/>
                </a:solidFill>
                <a:latin typeface="DejaVu Sans"/>
              </a:rPr>
              <a:t>Cambie el contenido y la representación cuando la unidad lo requiera.</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28–30 min</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Lleve la estrategia a su próxima clase</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Cierre por Teams · Plan de aplicación y tarea de seguimiento</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15</a:t>
            </a:r>
          </a:p>
        </p:txBody>
      </p:sp>
      <p:sp>
        <p:nvSpPr>
          <p:cNvPr id="13" name="Rounded Rectangle 12"/>
          <p:cNvSpPr/>
          <p:nvPr/>
        </p:nvSpPr>
        <p:spPr>
          <a:xfrm>
            <a:off x="571500" y="2159000"/>
            <a:ext cx="11049000" cy="22733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71500" y="2159000"/>
            <a:ext cx="63500" cy="2273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5500" y="2387600"/>
            <a:ext cx="10541000" cy="711200"/>
          </a:xfrm>
          <a:prstGeom prst="rect">
            <a:avLst/>
          </a:prstGeom>
          <a:noFill/>
        </p:spPr>
        <p:txBody>
          <a:bodyPr wrap="square" lIns="0" rIns="0" tIns="0" bIns="0">
            <a:spAutoFit/>
          </a:bodyPr>
          <a:lstStyle/>
          <a:p>
            <a:pPr>
              <a:lnSpc>
                <a:spcPct val="118000"/>
              </a:lnSpc>
              <a:spcAft>
                <a:spcPts val="0"/>
              </a:spcAft>
            </a:pPr>
            <a:r>
              <a:rPr sz="2200" b="1">
                <a:solidFill>
                  <a:srgbClr val="007F82"/>
                </a:solidFill>
                <a:latin typeface="DejaVu Sans"/>
              </a:rPr>
              <a:t>Antes de salir, escriba en el chat</a:t>
            </a:r>
          </a:p>
        </p:txBody>
      </p:sp>
      <p:sp>
        <p:nvSpPr>
          <p:cNvPr id="16" name="TextBox 15"/>
          <p:cNvSpPr txBox="1"/>
          <p:nvPr/>
        </p:nvSpPr>
        <p:spPr>
          <a:xfrm>
            <a:off x="825500" y="3111500"/>
            <a:ext cx="10541000" cy="1130300"/>
          </a:xfrm>
          <a:prstGeom prst="rect">
            <a:avLst/>
          </a:prstGeom>
          <a:noFill/>
        </p:spPr>
        <p:txBody>
          <a:bodyPr wrap="square" lIns="0" rIns="0" tIns="0" bIns="0">
            <a:spAutoFit/>
          </a:bodyPr>
          <a:lstStyle/>
          <a:p>
            <a:pPr>
              <a:lnSpc>
                <a:spcPct val="118000"/>
              </a:lnSpc>
              <a:spcAft>
                <a:spcPts val="0"/>
              </a:spcAft>
            </a:pPr>
            <a:r>
              <a:rPr sz="2400" b="0">
                <a:solidFill>
                  <a:srgbClr val="0B243A"/>
                </a:solidFill>
                <a:latin typeface="DejaVu Sans"/>
              </a:rPr>
              <a:t>Mi grado/tema: …</a:t>
            </a:r>
          </a:p>
          <a:p>
            <a:pPr>
              <a:lnSpc>
                <a:spcPct val="118000"/>
              </a:lnSpc>
              <a:spcAft>
                <a:spcPts val="0"/>
              </a:spcAft>
            </a:pPr>
            <a:r>
              <a:rPr sz="2400" b="0">
                <a:solidFill>
                  <a:srgbClr val="0B243A"/>
                </a:solidFill>
                <a:latin typeface="DejaVu Sans"/>
              </a:rPr>
              <a:t>Pregunta que usaré: …</a:t>
            </a:r>
          </a:p>
          <a:p>
            <a:pPr>
              <a:lnSpc>
                <a:spcPct val="118000"/>
              </a:lnSpc>
              <a:spcAft>
                <a:spcPts val="0"/>
              </a:spcAft>
            </a:pPr>
            <a:r>
              <a:rPr sz="2400" b="0">
                <a:solidFill>
                  <a:srgbClr val="0B243A"/>
                </a:solidFill>
                <a:latin typeface="DejaVu Sans"/>
              </a:rPr>
              <a:t>Evidencia que recogeré: …</a:t>
            </a:r>
          </a:p>
        </p:txBody>
      </p:sp>
      <p:sp>
        <p:nvSpPr>
          <p:cNvPr id="17" name="Rounded Rectangle 16"/>
          <p:cNvSpPr/>
          <p:nvPr/>
        </p:nvSpPr>
        <p:spPr>
          <a:xfrm>
            <a:off x="571500" y="4483100"/>
            <a:ext cx="11049000" cy="9017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5500" y="4648200"/>
            <a:ext cx="10541000" cy="6858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rPr>
              <a:t>Tarea en Teams: prepare una microsecuencia de su contenido</a:t>
            </a:r>
          </a:p>
          <a:p>
            <a:pPr>
              <a:lnSpc>
                <a:spcPct val="118000"/>
              </a:lnSpc>
              <a:spcAft>
                <a:spcPts val="0"/>
              </a:spcAft>
            </a:pPr>
            <a:r>
              <a:rPr sz="2000" b="0">
                <a:solidFill>
                  <a:srgbClr val="0B243A"/>
                </a:solidFill>
                <a:latin typeface="DejaVu Sans"/>
              </a:rPr>
              <a:t>y comparta qué observará al aplicarla con sus estudiantes.</a:t>
            </a:r>
          </a:p>
        </p:txBody>
      </p:sp>
      <p:sp>
        <p:nvSpPr>
          <p:cNvPr id="19" name="Rounded Rectangle 18"/>
          <p:cNvSpPr/>
          <p:nvPr/>
        </p:nvSpPr>
        <p:spPr>
          <a:xfrm>
            <a:off x="571500" y="5537200"/>
            <a:ext cx="11049000" cy="5334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62000" y="5664200"/>
            <a:ext cx="10668000" cy="368300"/>
          </a:xfrm>
          <a:prstGeom prst="rect">
            <a:avLst/>
          </a:prstGeom>
          <a:noFill/>
        </p:spPr>
        <p:txBody>
          <a:bodyPr wrap="square" lIns="0" rIns="0" tIns="0" bIns="0">
            <a:spAutoFit/>
          </a:bodyPr>
          <a:lstStyle/>
          <a:p>
            <a:pPr>
              <a:lnSpc>
                <a:spcPct val="118000"/>
              </a:lnSpc>
              <a:spcAft>
                <a:spcPts val="0"/>
              </a:spcAft>
            </a:pPr>
            <a:r>
              <a:rPr sz="1700" b="1">
                <a:solidFill>
                  <a:srgbClr val="FFFFFF"/>
                </a:solidFill>
                <a:latin typeface="DejaVu Sans"/>
              </a:rPr>
              <a:t>Comprender → representar → planificar → resolver → comprobar.</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5F8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000" cy="114300"/>
          </a:xfrm>
          <a:prstGeom prst="rect">
            <a:avLst/>
          </a:prstGeom>
          <a:solidFill>
            <a:srgbClr val="007F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14300"/>
            <a:ext cx="12192000" cy="38100"/>
          </a:xfrm>
          <a:prstGeom prst="rect">
            <a:avLst/>
          </a:prstGeom>
          <a:solidFill>
            <a:srgbClr val="D3A3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71500" y="381000"/>
            <a:ext cx="8890000" cy="279400"/>
          </a:xfrm>
          <a:prstGeom prst="rect">
            <a:avLst/>
          </a:prstGeom>
          <a:noFill/>
        </p:spPr>
        <p:txBody>
          <a:bodyPr wrap="square" lIns="0" rIns="0" tIns="0" bIns="0">
            <a:spAutoFit/>
          </a:bodyPr>
          <a:lstStyle/>
          <a:p>
            <a:pPr>
              <a:lnSpc>
                <a:spcPct val="118000"/>
              </a:lnSpc>
              <a:spcAft>
                <a:spcPts val="0"/>
              </a:spcAft>
            </a:pPr>
            <a:r>
              <a:rPr sz="1100" b="1">
                <a:solidFill>
                  <a:srgbClr val="007F82"/>
                </a:solidFill>
                <a:latin typeface="DejaVu Sans"/>
              </a:rPr>
              <a:t>PAM / ORIENTACIONES DEL ESTUDIO DE NECESIDADES</a:t>
            </a:r>
          </a:p>
        </p:txBody>
      </p:sp>
      <p:sp>
        <p:nvSpPr>
          <p:cNvPr id="6" name="Rounded Rectangle 5"/>
          <p:cNvSpPr/>
          <p:nvPr/>
        </p:nvSpPr>
        <p:spPr>
          <a:xfrm>
            <a:off x="10160000" y="317500"/>
            <a:ext cx="1460500" cy="431800"/>
          </a:xfrm>
          <a:prstGeom prst="roundRect">
            <a:avLst>
              <a:gd name="adj" fmla="val 8000"/>
            </a:avLst>
          </a:prstGeom>
          <a:solidFill>
            <a:srgbClr val="0B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312400" y="431800"/>
            <a:ext cx="1270000" cy="241300"/>
          </a:xfrm>
          <a:prstGeom prst="rect">
            <a:avLst/>
          </a:prstGeom>
          <a:noFill/>
        </p:spPr>
        <p:txBody>
          <a:bodyPr wrap="square" lIns="0" rIns="0" tIns="0" bIns="0">
            <a:spAutoFit/>
          </a:bodyPr>
          <a:lstStyle/>
          <a:p>
            <a:pPr>
              <a:lnSpc>
                <a:spcPct val="118000"/>
              </a:lnSpc>
              <a:spcAft>
                <a:spcPts val="0"/>
              </a:spcAft>
            </a:pPr>
            <a:r>
              <a:rPr sz="1200" b="1">
                <a:solidFill>
                  <a:srgbClr val="FFFFFF"/>
                </a:solidFill>
                <a:latin typeface="DejaVu Sans"/>
              </a:rPr>
              <a:t>Consulta final</a:t>
            </a:r>
          </a:p>
        </p:txBody>
      </p:sp>
      <p:sp>
        <p:nvSpPr>
          <p:cNvPr id="8" name="TextBox 7"/>
          <p:cNvSpPr txBox="1"/>
          <p:nvPr/>
        </p:nvSpPr>
        <p:spPr>
          <a:xfrm>
            <a:off x="571500" y="914400"/>
            <a:ext cx="11049000" cy="609600"/>
          </a:xfrm>
          <a:prstGeom prst="rect">
            <a:avLst/>
          </a:prstGeom>
          <a:noFill/>
        </p:spPr>
        <p:txBody>
          <a:bodyPr wrap="square" lIns="0" rIns="0" tIns="0" bIns="0">
            <a:spAutoFit/>
          </a:bodyPr>
          <a:lstStyle/>
          <a:p>
            <a:pPr>
              <a:lnSpc>
                <a:spcPct val="118000"/>
              </a:lnSpc>
              <a:spcAft>
                <a:spcPts val="0"/>
              </a:spcAft>
            </a:pPr>
            <a:r>
              <a:rPr sz="3000" b="1">
                <a:solidFill>
                  <a:srgbClr val="0B243A"/>
                </a:solidFill>
                <a:latin typeface="DejaVu Sans"/>
              </a:rPr>
              <a:t>Fuentes y alcance de la orientación</a:t>
            </a:r>
          </a:p>
        </p:txBody>
      </p:sp>
      <p:sp>
        <p:nvSpPr>
          <p:cNvPr id="9" name="TextBox 8"/>
          <p:cNvSpPr txBox="1"/>
          <p:nvPr/>
        </p:nvSpPr>
        <p:spPr>
          <a:xfrm>
            <a:off x="571500" y="1587500"/>
            <a:ext cx="11049000" cy="279400"/>
          </a:xfrm>
          <a:prstGeom prst="rect">
            <a:avLst/>
          </a:prstGeom>
          <a:noFill/>
        </p:spPr>
        <p:txBody>
          <a:bodyPr wrap="square" lIns="0" rIns="0" tIns="0" bIns="0">
            <a:spAutoFit/>
          </a:bodyPr>
          <a:lstStyle/>
          <a:p>
            <a:pPr>
              <a:lnSpc>
                <a:spcPct val="118000"/>
              </a:lnSpc>
              <a:spcAft>
                <a:spcPts val="0"/>
              </a:spcAft>
            </a:pPr>
            <a:r>
              <a:rPr sz="1200" b="0">
                <a:solidFill>
                  <a:srgbClr val="4C6275"/>
                </a:solidFill>
                <a:latin typeface="DejaVu Sans"/>
              </a:rPr>
              <a:t>Consulta fuera de los 30 minutos · Enlaces disponibles en el PowerPoint y el PDF</a:t>
            </a:r>
          </a:p>
        </p:txBody>
      </p:sp>
      <p:cxnSp>
        <p:nvCxnSpPr>
          <p:cNvPr id="10" name="Connector 9"/>
          <p:cNvCxnSpPr/>
          <p:nvPr/>
        </p:nvCxnSpPr>
        <p:spPr>
          <a:xfrm>
            <a:off x="571500" y="6438900"/>
            <a:ext cx="11049000" cy="0"/>
          </a:xfrm>
          <a:prstGeom prst="line">
            <a:avLst/>
          </a:prstGeom>
          <a:ln w="12700">
            <a:solidFill>
              <a:srgbClr val="D3A3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1500" y="6578600"/>
            <a:ext cx="10795000" cy="165100"/>
          </a:xfrm>
          <a:prstGeom prst="rect">
            <a:avLst/>
          </a:prstGeom>
          <a:noFill/>
        </p:spPr>
        <p:txBody>
          <a:bodyPr wrap="square" lIns="0" rIns="0" tIns="0" bIns="0">
            <a:spAutoFit/>
          </a:bodyPr>
          <a:lstStyle/>
          <a:p>
            <a:pPr>
              <a:lnSpc>
                <a:spcPct val="118000"/>
              </a:lnSpc>
              <a:spcAft>
                <a:spcPts val="0"/>
              </a:spcAft>
            </a:pPr>
            <a:r>
              <a:rPr sz="780" b="0">
                <a:solidFill>
                  <a:srgbClr val="4C6275"/>
                </a:solidFill>
                <a:latin typeface="DejaVu Sans"/>
              </a:rPr>
              <a:t>© Creado por Prof. Jesús J. Bonilla López - Facilitador Docente de Matemáticas</a:t>
            </a:r>
          </a:p>
        </p:txBody>
      </p:sp>
      <p:sp>
        <p:nvSpPr>
          <p:cNvPr id="12" name="TextBox 11"/>
          <p:cNvSpPr txBox="1"/>
          <p:nvPr/>
        </p:nvSpPr>
        <p:spPr>
          <a:xfrm>
            <a:off x="11480800" y="6578600"/>
            <a:ext cx="279400" cy="190500"/>
          </a:xfrm>
          <a:prstGeom prst="rect">
            <a:avLst/>
          </a:prstGeom>
          <a:noFill/>
        </p:spPr>
        <p:txBody>
          <a:bodyPr wrap="square" lIns="0" rIns="0" tIns="0" bIns="0">
            <a:spAutoFit/>
          </a:bodyPr>
          <a:lstStyle/>
          <a:p>
            <a:pPr>
              <a:lnSpc>
                <a:spcPct val="118000"/>
              </a:lnSpc>
              <a:spcAft>
                <a:spcPts val="0"/>
              </a:spcAft>
            </a:pPr>
            <a:r>
              <a:rPr sz="900" b="0">
                <a:solidFill>
                  <a:srgbClr val="4C6275"/>
                </a:solidFill>
                <a:latin typeface="DejaVu Sans"/>
              </a:rPr>
              <a:t>16</a:t>
            </a:r>
          </a:p>
        </p:txBody>
      </p:sp>
      <p:sp>
        <p:nvSpPr>
          <p:cNvPr id="13" name="TextBox 12"/>
          <p:cNvSpPr txBox="1"/>
          <p:nvPr/>
        </p:nvSpPr>
        <p:spPr>
          <a:xfrm>
            <a:off x="571500" y="2133600"/>
            <a:ext cx="11049000" cy="317500"/>
          </a:xfrm>
          <a:prstGeom prst="rect">
            <a:avLst/>
          </a:prstGeom>
          <a:noFill/>
        </p:spPr>
        <p:txBody>
          <a:bodyPr wrap="square" lIns="0" rIns="0" tIns="0" bIns="0">
            <a:spAutoFit/>
          </a:bodyPr>
          <a:lstStyle/>
          <a:p>
            <a:pPr>
              <a:lnSpc>
                <a:spcPct val="118000"/>
              </a:lnSpc>
              <a:spcAft>
                <a:spcPts val="0"/>
              </a:spcAft>
            </a:pPr>
            <a:r>
              <a:rPr sz="1600" b="1">
                <a:solidFill>
                  <a:srgbClr val="007F82"/>
                </a:solidFill>
                <a:latin typeface="DejaVu Sans"/>
                <a:hlinkClick r:id="rId3"/>
              </a:rPr>
              <a:t>IES / WWC · 2012, revisión 2018</a:t>
            </a:r>
          </a:p>
        </p:txBody>
      </p:sp>
      <p:sp>
        <p:nvSpPr>
          <p:cNvPr id="14" name="TextBox 13"/>
          <p:cNvSpPr txBox="1"/>
          <p:nvPr/>
        </p:nvSpPr>
        <p:spPr>
          <a:xfrm>
            <a:off x="571500" y="2514600"/>
            <a:ext cx="11049000" cy="6985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hlinkClick r:id="rId3"/>
              </a:rPr>
              <a:t>Improving Mathematical Problem Solving in Grades 4 Through 8</a:t>
            </a:r>
          </a:p>
        </p:txBody>
      </p:sp>
      <p:sp>
        <p:nvSpPr>
          <p:cNvPr id="15" name="TextBox 14"/>
          <p:cNvSpPr txBox="1"/>
          <p:nvPr/>
        </p:nvSpPr>
        <p:spPr>
          <a:xfrm>
            <a:off x="571500" y="3251200"/>
            <a:ext cx="11049000" cy="317500"/>
          </a:xfrm>
          <a:prstGeom prst="rect">
            <a:avLst/>
          </a:prstGeom>
          <a:noFill/>
        </p:spPr>
        <p:txBody>
          <a:bodyPr wrap="square" lIns="0" rIns="0" tIns="0" bIns="0">
            <a:spAutoFit/>
          </a:bodyPr>
          <a:lstStyle/>
          <a:p>
            <a:pPr>
              <a:lnSpc>
                <a:spcPct val="118000"/>
              </a:lnSpc>
              <a:spcAft>
                <a:spcPts val="0"/>
              </a:spcAft>
            </a:pPr>
            <a:r>
              <a:rPr sz="1600" b="1">
                <a:solidFill>
                  <a:srgbClr val="007F82"/>
                </a:solidFill>
                <a:latin typeface="DejaVu Sans"/>
                <a:hlinkClick r:id="rId4"/>
              </a:rPr>
              <a:t>IES / WWC · 2021</a:t>
            </a:r>
          </a:p>
        </p:txBody>
      </p:sp>
      <p:sp>
        <p:nvSpPr>
          <p:cNvPr id="16" name="TextBox 15"/>
          <p:cNvSpPr txBox="1"/>
          <p:nvPr/>
        </p:nvSpPr>
        <p:spPr>
          <a:xfrm>
            <a:off x="571500" y="3632200"/>
            <a:ext cx="11049000" cy="6985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hlinkClick r:id="rId4"/>
              </a:rPr>
              <a:t>Assisting Students Struggling with Mathematics: Intervention in the Elementary</a:t>
            </a:r>
          </a:p>
          <a:p>
            <a:pPr>
              <a:lnSpc>
                <a:spcPct val="118000"/>
              </a:lnSpc>
              <a:spcAft>
                <a:spcPts val="0"/>
              </a:spcAft>
            </a:pPr>
            <a:r>
              <a:rPr sz="2000" b="0">
                <a:solidFill>
                  <a:srgbClr val="0B243A"/>
                </a:solidFill>
                <a:latin typeface="DejaVu Sans"/>
                <a:hlinkClick r:id="rId4"/>
              </a:rPr>
              <a:t>Grades</a:t>
            </a:r>
          </a:p>
        </p:txBody>
      </p:sp>
      <p:sp>
        <p:nvSpPr>
          <p:cNvPr id="17" name="TextBox 16"/>
          <p:cNvSpPr txBox="1"/>
          <p:nvPr/>
        </p:nvSpPr>
        <p:spPr>
          <a:xfrm>
            <a:off x="571500" y="4368800"/>
            <a:ext cx="11049000" cy="317500"/>
          </a:xfrm>
          <a:prstGeom prst="rect">
            <a:avLst/>
          </a:prstGeom>
          <a:noFill/>
        </p:spPr>
        <p:txBody>
          <a:bodyPr wrap="square" lIns="0" rIns="0" tIns="0" bIns="0">
            <a:spAutoFit/>
          </a:bodyPr>
          <a:lstStyle/>
          <a:p>
            <a:pPr>
              <a:lnSpc>
                <a:spcPct val="118000"/>
              </a:lnSpc>
              <a:spcAft>
                <a:spcPts val="0"/>
              </a:spcAft>
            </a:pPr>
            <a:r>
              <a:rPr sz="1600" b="1">
                <a:solidFill>
                  <a:srgbClr val="007F82"/>
                </a:solidFill>
                <a:latin typeface="DejaVu Sans"/>
                <a:hlinkClick r:id="rId5"/>
              </a:rPr>
              <a:t>EEF · orientación para primaria e intermedia</a:t>
            </a:r>
          </a:p>
        </p:txBody>
      </p:sp>
      <p:sp>
        <p:nvSpPr>
          <p:cNvPr id="18" name="TextBox 17"/>
          <p:cNvSpPr txBox="1"/>
          <p:nvPr/>
        </p:nvSpPr>
        <p:spPr>
          <a:xfrm>
            <a:off x="571500" y="4749800"/>
            <a:ext cx="11049000" cy="698500"/>
          </a:xfrm>
          <a:prstGeom prst="rect">
            <a:avLst/>
          </a:prstGeom>
          <a:noFill/>
        </p:spPr>
        <p:txBody>
          <a:bodyPr wrap="square" lIns="0" rIns="0" tIns="0" bIns="0">
            <a:spAutoFit/>
          </a:bodyPr>
          <a:lstStyle/>
          <a:p>
            <a:pPr>
              <a:lnSpc>
                <a:spcPct val="118000"/>
              </a:lnSpc>
              <a:spcAft>
                <a:spcPts val="0"/>
              </a:spcAft>
            </a:pPr>
            <a:r>
              <a:rPr sz="2000" b="0">
                <a:solidFill>
                  <a:srgbClr val="0B243A"/>
                </a:solidFill>
                <a:latin typeface="DejaVu Sans"/>
                <a:hlinkClick r:id="rId5"/>
              </a:rPr>
              <a:t>Improving Mathematics in Key Stages 2 and 3</a:t>
            </a:r>
          </a:p>
        </p:txBody>
      </p:sp>
      <p:sp>
        <p:nvSpPr>
          <p:cNvPr id="19" name="TextBox 18"/>
          <p:cNvSpPr txBox="1"/>
          <p:nvPr/>
        </p:nvSpPr>
        <p:spPr>
          <a:xfrm>
            <a:off x="571500" y="5626100"/>
            <a:ext cx="11049000" cy="673100"/>
          </a:xfrm>
          <a:prstGeom prst="rect">
            <a:avLst/>
          </a:prstGeom>
          <a:noFill/>
        </p:spPr>
        <p:txBody>
          <a:bodyPr wrap="square" lIns="0" rIns="0" tIns="0" bIns="0">
            <a:spAutoFit/>
          </a:bodyPr>
          <a:lstStyle/>
          <a:p>
            <a:pPr>
              <a:lnSpc>
                <a:spcPct val="118000"/>
              </a:lnSpc>
              <a:spcAft>
                <a:spcPts val="0"/>
              </a:spcAft>
            </a:pPr>
            <a:r>
              <a:rPr sz="1600" b="0">
                <a:solidFill>
                  <a:srgbClr val="4C6275"/>
                </a:solidFill>
                <a:latin typeface="DejaVu Sans"/>
              </a:rPr>
              <a:t>La rutina, los ejemplos y la lista de observación son propuestas originales de PAM.</a:t>
            </a:r>
          </a:p>
          <a:p>
            <a:pPr>
              <a:lnSpc>
                <a:spcPct val="118000"/>
              </a:lnSpc>
              <a:spcAft>
                <a:spcPts val="0"/>
              </a:spcAft>
            </a:pPr>
            <a:r>
              <a:rPr sz="1600" b="0">
                <a:solidFill>
                  <a:srgbClr val="4C6275"/>
                </a:solidFill>
                <a:latin typeface="DejaVu Sans"/>
              </a:rPr>
              <a:t>No constituyen un protocolo oficial del DEPR.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Estrategias para la enseñanza de resolución de problemas</dc:title>
  <dc:subject>Orientaciones del estudio de necesidades · 01 · Teams · 30 minutos</dc:subject>
  <dc:creator>Prof. Jesús J. Bonilla López</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